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1189" autoAdjust="0"/>
  </p:normalViewPr>
  <p:slideViewPr>
    <p:cSldViewPr snapToGrid="0">
      <p:cViewPr varScale="1">
        <p:scale>
          <a:sx n="49" d="100"/>
          <a:sy n="49" d="100"/>
        </p:scale>
        <p:origin x="1260" y="52"/>
      </p:cViewPr>
      <p:guideLst/>
    </p:cSldViewPr>
  </p:slideViewPr>
  <p:notesTextViewPr>
    <p:cViewPr>
      <p:scale>
        <a:sx n="1" d="1"/>
        <a:sy n="1" d="1"/>
      </p:scale>
      <p:origin x="0" y="0"/>
    </p:cViewPr>
  </p:notesTextViewPr>
  <p:notesViewPr>
    <p:cSldViewPr snapToGrid="0">
      <p:cViewPr varScale="1">
        <p:scale>
          <a:sx n="63" d="100"/>
          <a:sy n="63" d="100"/>
        </p:scale>
        <p:origin x="244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BA94E7-F4FF-44F2-AE91-3A76484B2E5C}" type="datetimeFigureOut">
              <a:rPr lang="en-US" smtClean="0"/>
              <a:t>10/11/2023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FB437F-5265-45B6-B447-1AFA6CBB94A6}" type="slidenum">
              <a:rPr lang="en-US" smtClean="0"/>
              <a:t>‹#›</a:t>
            </a:fld>
            <a:endParaRPr lang="en-US"/>
          </a:p>
        </p:txBody>
      </p:sp>
    </p:spTree>
    <p:extLst>
      <p:ext uri="{BB962C8B-B14F-4D97-AF65-F5344CB8AC3E}">
        <p14:creationId xmlns:p14="http://schemas.microsoft.com/office/powerpoint/2010/main" val="1660829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presenter is an engineer, inventor (20 US patents) and currently an educator.  </a:t>
            </a:r>
          </a:p>
          <a:p>
            <a:r>
              <a:rPr lang="en-US" dirty="0"/>
              <a:t>You all have a product built under one of my patents. </a:t>
            </a:r>
          </a:p>
          <a:p>
            <a:r>
              <a:rPr lang="en-US" dirty="0"/>
              <a:t>This presentation describes how that invention took place while I was a graduate student at the Illinois Institute of Technology.</a:t>
            </a:r>
          </a:p>
          <a:p>
            <a:endParaRPr lang="en-US" dirty="0"/>
          </a:p>
          <a:p>
            <a:r>
              <a:rPr lang="en-US" dirty="0"/>
              <a:t>When I started my MS at IIT, I had about 2 years of industrial experience, My 5-year UG program included 6 semesters of Internship at the Chicago Power Utility, A small research group, and Warwick Electronics (manufactured TVs and Radios for Sears). After graduation I worked for Motorola Communications for about a year solving production issues and designing the Transmitter for The MOCOM-10 (a narrow band, VHF communication transceiver),</a:t>
            </a:r>
          </a:p>
        </p:txBody>
      </p:sp>
      <p:sp>
        <p:nvSpPr>
          <p:cNvPr id="4" name="Slide Number Placeholder 3"/>
          <p:cNvSpPr>
            <a:spLocks noGrp="1"/>
          </p:cNvSpPr>
          <p:nvPr>
            <p:ph type="sldNum" sz="quarter" idx="5"/>
          </p:nvPr>
        </p:nvSpPr>
        <p:spPr/>
        <p:txBody>
          <a:bodyPr/>
          <a:lstStyle/>
          <a:p>
            <a:fld id="{C9FB437F-5265-45B6-B447-1AFA6CBB94A6}" type="slidenum">
              <a:rPr lang="en-US" smtClean="0"/>
              <a:t>1</a:t>
            </a:fld>
            <a:endParaRPr lang="en-US"/>
          </a:p>
        </p:txBody>
      </p:sp>
    </p:spTree>
    <p:extLst>
      <p:ext uri="{BB962C8B-B14F-4D97-AF65-F5344CB8AC3E}">
        <p14:creationId xmlns:p14="http://schemas.microsoft.com/office/powerpoint/2010/main" val="2092571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understand a system well enough, you can determine the root causes of problems.  The solutions then becomes readily apparent.</a:t>
            </a:r>
          </a:p>
        </p:txBody>
      </p:sp>
      <p:sp>
        <p:nvSpPr>
          <p:cNvPr id="4" name="Slide Number Placeholder 3"/>
          <p:cNvSpPr>
            <a:spLocks noGrp="1"/>
          </p:cNvSpPr>
          <p:nvPr>
            <p:ph type="sldNum" sz="quarter" idx="5"/>
          </p:nvPr>
        </p:nvSpPr>
        <p:spPr/>
        <p:txBody>
          <a:bodyPr/>
          <a:lstStyle/>
          <a:p>
            <a:fld id="{C9FB437F-5265-45B6-B447-1AFA6CBB94A6}" type="slidenum">
              <a:rPr lang="en-US" smtClean="0"/>
              <a:t>10</a:t>
            </a:fld>
            <a:endParaRPr lang="en-US"/>
          </a:p>
        </p:txBody>
      </p:sp>
    </p:spTree>
    <p:extLst>
      <p:ext uri="{BB962C8B-B14F-4D97-AF65-F5344CB8AC3E}">
        <p14:creationId xmlns:p14="http://schemas.microsoft.com/office/powerpoint/2010/main" val="1259924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overall performance of the second breadboard matched or exceeded all the predecessor stereo demodulator designs.</a:t>
            </a:r>
          </a:p>
        </p:txBody>
      </p:sp>
      <p:sp>
        <p:nvSpPr>
          <p:cNvPr id="4" name="Slide Number Placeholder 3"/>
          <p:cNvSpPr>
            <a:spLocks noGrp="1"/>
          </p:cNvSpPr>
          <p:nvPr>
            <p:ph type="sldNum" sz="quarter" idx="5"/>
          </p:nvPr>
        </p:nvSpPr>
        <p:spPr/>
        <p:txBody>
          <a:bodyPr/>
          <a:lstStyle/>
          <a:p>
            <a:fld id="{C9FB437F-5265-45B6-B447-1AFA6CBB94A6}" type="slidenum">
              <a:rPr lang="en-US" smtClean="0"/>
              <a:t>11</a:t>
            </a:fld>
            <a:endParaRPr lang="en-US"/>
          </a:p>
        </p:txBody>
      </p:sp>
    </p:spTree>
    <p:extLst>
      <p:ext uri="{BB962C8B-B14F-4D97-AF65-F5344CB8AC3E}">
        <p14:creationId xmlns:p14="http://schemas.microsoft.com/office/powerpoint/2010/main" val="262862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the old US patent rules there was a one-year grace period after public disclosure to file for a US patent. </a:t>
            </a:r>
          </a:p>
          <a:p>
            <a:r>
              <a:rPr lang="en-US" dirty="0"/>
              <a:t>An awarded patent then restricted others from using the covered techniques for 17 years.</a:t>
            </a:r>
          </a:p>
        </p:txBody>
      </p:sp>
      <p:sp>
        <p:nvSpPr>
          <p:cNvPr id="4" name="Slide Number Placeholder 3"/>
          <p:cNvSpPr>
            <a:spLocks noGrp="1"/>
          </p:cNvSpPr>
          <p:nvPr>
            <p:ph type="sldNum" sz="quarter" idx="5"/>
          </p:nvPr>
        </p:nvSpPr>
        <p:spPr/>
        <p:txBody>
          <a:bodyPr/>
          <a:lstStyle/>
          <a:p>
            <a:fld id="{C9FB437F-5265-45B6-B447-1AFA6CBB94A6}" type="slidenum">
              <a:rPr lang="en-US" smtClean="0"/>
              <a:t>12</a:t>
            </a:fld>
            <a:endParaRPr lang="en-US"/>
          </a:p>
        </p:txBody>
      </p:sp>
    </p:spTree>
    <p:extLst>
      <p:ext uri="{BB962C8B-B14F-4D97-AF65-F5344CB8AC3E}">
        <p14:creationId xmlns:p14="http://schemas.microsoft.com/office/powerpoint/2010/main" val="1789074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I had reversed the phase detector to put the composite signal into the bottom analog differential amplifier.</a:t>
            </a:r>
          </a:p>
          <a:p>
            <a:r>
              <a:rPr lang="en-US" dirty="0"/>
              <a:t>The upper pairs are now digital switches driven by the regenerated 19 kHz square wave.</a:t>
            </a:r>
          </a:p>
        </p:txBody>
      </p:sp>
      <p:sp>
        <p:nvSpPr>
          <p:cNvPr id="4" name="Slide Number Placeholder 3"/>
          <p:cNvSpPr>
            <a:spLocks noGrp="1"/>
          </p:cNvSpPr>
          <p:nvPr>
            <p:ph type="sldNum" sz="quarter" idx="5"/>
          </p:nvPr>
        </p:nvSpPr>
        <p:spPr/>
        <p:txBody>
          <a:bodyPr/>
          <a:lstStyle/>
          <a:p>
            <a:fld id="{C9FB437F-5265-45B6-B447-1AFA6CBB94A6}" type="slidenum">
              <a:rPr lang="en-US" smtClean="0"/>
              <a:t>13</a:t>
            </a:fld>
            <a:endParaRPr lang="en-US"/>
          </a:p>
        </p:txBody>
      </p:sp>
    </p:spTree>
    <p:extLst>
      <p:ext uri="{BB962C8B-B14F-4D97-AF65-F5344CB8AC3E}">
        <p14:creationId xmlns:p14="http://schemas.microsoft.com/office/powerpoint/2010/main" val="3849605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 chip cost $7.50 each and replaced the earlier $1.50 IC.  The higher performance, lower external component cost and especially the greatly simplified alignment procedure resulted in virtually every FM Stereo radio manufacture since then has used this design. Warwick never made any money on this work and ceased producing radios in 1972.</a:t>
            </a:r>
          </a:p>
        </p:txBody>
      </p:sp>
      <p:sp>
        <p:nvSpPr>
          <p:cNvPr id="4" name="Slide Number Placeholder 3"/>
          <p:cNvSpPr>
            <a:spLocks noGrp="1"/>
          </p:cNvSpPr>
          <p:nvPr>
            <p:ph type="sldNum" sz="quarter" idx="5"/>
          </p:nvPr>
        </p:nvSpPr>
        <p:spPr/>
        <p:txBody>
          <a:bodyPr/>
          <a:lstStyle/>
          <a:p>
            <a:fld id="{C9FB437F-5265-45B6-B447-1AFA6CBB94A6}" type="slidenum">
              <a:rPr lang="en-US" smtClean="0"/>
              <a:t>14</a:t>
            </a:fld>
            <a:endParaRPr lang="en-US"/>
          </a:p>
        </p:txBody>
      </p:sp>
    </p:spTree>
    <p:extLst>
      <p:ext uri="{BB962C8B-B14F-4D97-AF65-F5344CB8AC3E}">
        <p14:creationId xmlns:p14="http://schemas.microsoft.com/office/powerpoint/2010/main" val="1936350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links are to copies of these papers on Dropbox so that you can easily access them.</a:t>
            </a:r>
          </a:p>
        </p:txBody>
      </p:sp>
      <p:sp>
        <p:nvSpPr>
          <p:cNvPr id="4" name="Slide Number Placeholder 3"/>
          <p:cNvSpPr>
            <a:spLocks noGrp="1"/>
          </p:cNvSpPr>
          <p:nvPr>
            <p:ph type="sldNum" sz="quarter" idx="5"/>
          </p:nvPr>
        </p:nvSpPr>
        <p:spPr/>
        <p:txBody>
          <a:bodyPr/>
          <a:lstStyle/>
          <a:p>
            <a:fld id="{C9FB437F-5265-45B6-B447-1AFA6CBB94A6}" type="slidenum">
              <a:rPr lang="en-US" smtClean="0"/>
              <a:t>15</a:t>
            </a:fld>
            <a:endParaRPr lang="en-US"/>
          </a:p>
        </p:txBody>
      </p:sp>
    </p:spTree>
    <p:extLst>
      <p:ext uri="{BB962C8B-B14F-4D97-AF65-F5344CB8AC3E}">
        <p14:creationId xmlns:p14="http://schemas.microsoft.com/office/powerpoint/2010/main" val="2529732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FB437F-5265-45B6-B447-1AFA6CBB94A6}" type="slidenum">
              <a:rPr lang="en-US" smtClean="0"/>
              <a:t>2</a:t>
            </a:fld>
            <a:endParaRPr lang="en-US"/>
          </a:p>
        </p:txBody>
      </p:sp>
    </p:spTree>
    <p:extLst>
      <p:ext uri="{BB962C8B-B14F-4D97-AF65-F5344CB8AC3E}">
        <p14:creationId xmlns:p14="http://schemas.microsoft.com/office/powerpoint/2010/main" val="927590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Warwick at that time was a major producer of TVs and radios – Produced all “</a:t>
            </a:r>
            <a:r>
              <a:rPr lang="en-US" dirty="0" err="1"/>
              <a:t>Silvertone</a:t>
            </a:r>
            <a:r>
              <a:rPr lang="en-US" dirty="0"/>
              <a:t>” electronics for Sears Roebuck &amp; Co.</a:t>
            </a:r>
          </a:p>
          <a:p>
            <a:r>
              <a:rPr lang="en-US" dirty="0"/>
              <a:t>I had been an Intern at Warwick as an Undergraduate at Northwestern.</a:t>
            </a:r>
          </a:p>
          <a:p>
            <a:endParaRPr lang="en-US" dirty="0"/>
          </a:p>
          <a:p>
            <a:r>
              <a:rPr lang="en-US" dirty="0"/>
              <a:t>My fellow ITT MS student, Rich Bernstein, was assigned to investigate application of the PLL to FM detection. </a:t>
            </a:r>
            <a:br>
              <a:rPr lang="en-US" dirty="0"/>
            </a:br>
            <a:r>
              <a:rPr lang="en-US" dirty="0"/>
              <a:t>Both of us worked in the small Warwick Research department under Research Manager, Bill Padgett who was interested in applications of the Phase-Locked-Loop. Rich was assigned to look at doing FM detection with a PLL.  I was asked to look at the PLL to sync to the 19 kHz pilot tone of FM Stereo.</a:t>
            </a:r>
          </a:p>
        </p:txBody>
      </p:sp>
      <p:sp>
        <p:nvSpPr>
          <p:cNvPr id="4" name="Slide Number Placeholder 3"/>
          <p:cNvSpPr>
            <a:spLocks noGrp="1"/>
          </p:cNvSpPr>
          <p:nvPr>
            <p:ph type="sldNum" sz="quarter" idx="5"/>
          </p:nvPr>
        </p:nvSpPr>
        <p:spPr/>
        <p:txBody>
          <a:bodyPr/>
          <a:lstStyle/>
          <a:p>
            <a:fld id="{C9FB437F-5265-45B6-B447-1AFA6CBB94A6}" type="slidenum">
              <a:rPr lang="en-US" smtClean="0"/>
              <a:t>3</a:t>
            </a:fld>
            <a:endParaRPr lang="en-US"/>
          </a:p>
        </p:txBody>
      </p:sp>
    </p:spTree>
    <p:extLst>
      <p:ext uri="{BB962C8B-B14F-4D97-AF65-F5344CB8AC3E}">
        <p14:creationId xmlns:p14="http://schemas.microsoft.com/office/powerpoint/2010/main" val="1064225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Loop filter bandwidth determines how rapidly the system can “track” a moving sinusoid without losing “lock”</a:t>
            </a:r>
          </a:p>
          <a:p>
            <a:r>
              <a:rPr lang="en-US" dirty="0"/>
              <a:t>The Locking process is complicated as the PLL is a non-linear feedback control system and has been the subject of many research papers.</a:t>
            </a:r>
          </a:p>
          <a:p>
            <a:r>
              <a:rPr lang="en-US" dirty="0"/>
              <a:t>The VCO “locks” 90 degrees out of phase from the reference input</a:t>
            </a:r>
          </a:p>
          <a:p>
            <a:r>
              <a:rPr lang="en-US" dirty="0"/>
              <a:t>FM detection uses the loop filter output. For Freq. Synthesis, add frequency dividers at the input and in the feedback path</a:t>
            </a:r>
          </a:p>
        </p:txBody>
      </p:sp>
      <p:sp>
        <p:nvSpPr>
          <p:cNvPr id="4" name="Slide Number Placeholder 3"/>
          <p:cNvSpPr>
            <a:spLocks noGrp="1"/>
          </p:cNvSpPr>
          <p:nvPr>
            <p:ph type="sldNum" sz="quarter" idx="5"/>
          </p:nvPr>
        </p:nvSpPr>
        <p:spPr/>
        <p:txBody>
          <a:bodyPr/>
          <a:lstStyle/>
          <a:p>
            <a:fld id="{C9FB437F-5265-45B6-B447-1AFA6CBB94A6}" type="slidenum">
              <a:rPr lang="en-US" smtClean="0"/>
              <a:t>4</a:t>
            </a:fld>
            <a:endParaRPr lang="en-US"/>
          </a:p>
        </p:txBody>
      </p:sp>
    </p:spTree>
    <p:extLst>
      <p:ext uri="{BB962C8B-B14F-4D97-AF65-F5344CB8AC3E}">
        <p14:creationId xmlns:p14="http://schemas.microsoft.com/office/powerpoint/2010/main" val="1255057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 + R is the Monaural audio at baseband in the composite signal</a:t>
            </a:r>
          </a:p>
          <a:p>
            <a:r>
              <a:rPr lang="en-US" dirty="0"/>
              <a:t>L – R is Double Sideband – Suppressed Carrier modulated on a 38 kHz subcarrier</a:t>
            </a:r>
          </a:p>
          <a:p>
            <a:r>
              <a:rPr lang="en-US" dirty="0"/>
              <a:t>The 19 kHz Pilot tone is phase synchronized with the 38 kHz subcarrier</a:t>
            </a:r>
          </a:p>
          <a:p>
            <a:r>
              <a:rPr lang="en-US" dirty="0"/>
              <a:t>In the time domain (ignoring the 19 kHz tone) this is just a 38 kHz signal switching back and forth between L and R</a:t>
            </a:r>
          </a:p>
        </p:txBody>
      </p:sp>
      <p:sp>
        <p:nvSpPr>
          <p:cNvPr id="4" name="Slide Number Placeholder 3"/>
          <p:cNvSpPr>
            <a:spLocks noGrp="1"/>
          </p:cNvSpPr>
          <p:nvPr>
            <p:ph type="sldNum" sz="quarter" idx="5"/>
          </p:nvPr>
        </p:nvSpPr>
        <p:spPr/>
        <p:txBody>
          <a:bodyPr/>
          <a:lstStyle/>
          <a:p>
            <a:fld id="{C9FB437F-5265-45B6-B447-1AFA6CBB94A6}" type="slidenum">
              <a:rPr lang="en-US" smtClean="0"/>
              <a:t>5</a:t>
            </a:fld>
            <a:endParaRPr lang="en-US"/>
          </a:p>
        </p:txBody>
      </p:sp>
    </p:spTree>
    <p:extLst>
      <p:ext uri="{BB962C8B-B14F-4D97-AF65-F5344CB8AC3E}">
        <p14:creationId xmlns:p14="http://schemas.microsoft.com/office/powerpoint/2010/main" val="3833184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FM noise has much higher energy at high frequencies than at low audio frequencies. The audio is pre-emphasized before FM modulation to have more high frequency energy and then passed through an inverse de-emphasis filter at the receiver to get flat audio response but an improved S/N ratio.</a:t>
            </a:r>
          </a:p>
          <a:p>
            <a:r>
              <a:rPr lang="en-US" dirty="0"/>
              <a:t>Getting good stereo separation requires very careful calibration to get the 38 kHz phase, and the channel gains matched. </a:t>
            </a:r>
          </a:p>
          <a:p>
            <a:r>
              <a:rPr lang="en-US" dirty="0"/>
              <a:t>Over time the stereo demodulators would require recalibration to restore their performance.</a:t>
            </a:r>
          </a:p>
        </p:txBody>
      </p:sp>
      <p:sp>
        <p:nvSpPr>
          <p:cNvPr id="4" name="Slide Number Placeholder 3"/>
          <p:cNvSpPr>
            <a:spLocks noGrp="1"/>
          </p:cNvSpPr>
          <p:nvPr>
            <p:ph type="sldNum" sz="quarter" idx="5"/>
          </p:nvPr>
        </p:nvSpPr>
        <p:spPr/>
        <p:txBody>
          <a:bodyPr/>
          <a:lstStyle/>
          <a:p>
            <a:fld id="{C9FB437F-5265-45B6-B447-1AFA6CBB94A6}" type="slidenum">
              <a:rPr lang="en-US" smtClean="0"/>
              <a:t>6</a:t>
            </a:fld>
            <a:endParaRPr lang="en-US"/>
          </a:p>
        </p:txBody>
      </p:sp>
    </p:spTree>
    <p:extLst>
      <p:ext uri="{BB962C8B-B14F-4D97-AF65-F5344CB8AC3E}">
        <p14:creationId xmlns:p14="http://schemas.microsoft.com/office/powerpoint/2010/main" val="4099924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upper diagram is a schematic of how to use the LM1304 IC. </a:t>
            </a:r>
            <a:br>
              <a:rPr lang="en-US" dirty="0"/>
            </a:br>
            <a:r>
              <a:rPr lang="en-US" dirty="0"/>
              <a:t>Note the three tuned LC filters, 2 at 19 kHz and one at 38 kHz</a:t>
            </a:r>
          </a:p>
          <a:p>
            <a:r>
              <a:rPr lang="en-US" dirty="0"/>
              <a:t>The lower picture shows a quasi-stationary view of the Stereo composite signal (again ignoring the Pilot tone) where the two audio channels are at DC levels. The areas in this drawing can be used to calculate the required matrixing to separate the left and right audio channels.</a:t>
            </a:r>
          </a:p>
        </p:txBody>
      </p:sp>
      <p:sp>
        <p:nvSpPr>
          <p:cNvPr id="4" name="Slide Number Placeholder 3"/>
          <p:cNvSpPr>
            <a:spLocks noGrp="1"/>
          </p:cNvSpPr>
          <p:nvPr>
            <p:ph type="sldNum" sz="quarter" idx="5"/>
          </p:nvPr>
        </p:nvSpPr>
        <p:spPr/>
        <p:txBody>
          <a:bodyPr/>
          <a:lstStyle/>
          <a:p>
            <a:fld id="{C9FB437F-5265-45B6-B447-1AFA6CBB94A6}" type="slidenum">
              <a:rPr lang="en-US" smtClean="0"/>
              <a:t>7</a:t>
            </a:fld>
            <a:endParaRPr lang="en-US"/>
          </a:p>
        </p:txBody>
      </p:sp>
    </p:spTree>
    <p:extLst>
      <p:ext uri="{BB962C8B-B14F-4D97-AF65-F5344CB8AC3E}">
        <p14:creationId xmlns:p14="http://schemas.microsoft.com/office/powerpoint/2010/main" val="1979404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schematic on the right is the multiplier circuit built using 6 matched par transistors in an RCA IC.  Matched resistor pairs and matched transistor pairs is critical to the correct operation of the multiplier. When implemented as an IC matching of components is easily accomplished.</a:t>
            </a:r>
          </a:p>
        </p:txBody>
      </p:sp>
      <p:sp>
        <p:nvSpPr>
          <p:cNvPr id="4" name="Slide Number Placeholder 3"/>
          <p:cNvSpPr>
            <a:spLocks noGrp="1"/>
          </p:cNvSpPr>
          <p:nvPr>
            <p:ph type="sldNum" sz="quarter" idx="5"/>
          </p:nvPr>
        </p:nvSpPr>
        <p:spPr/>
        <p:txBody>
          <a:bodyPr/>
          <a:lstStyle/>
          <a:p>
            <a:fld id="{C9FB437F-5265-45B6-B447-1AFA6CBB94A6}" type="slidenum">
              <a:rPr lang="en-US" smtClean="0"/>
              <a:t>8</a:t>
            </a:fld>
            <a:endParaRPr lang="en-US"/>
          </a:p>
        </p:txBody>
      </p:sp>
    </p:spTree>
    <p:extLst>
      <p:ext uri="{BB962C8B-B14F-4D97-AF65-F5344CB8AC3E}">
        <p14:creationId xmlns:p14="http://schemas.microsoft.com/office/powerpoint/2010/main" val="4184496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turned out that there were two separate causes of the jitter, and their solution was the actual patented invention.</a:t>
            </a:r>
            <a:br>
              <a:rPr lang="en-US" dirty="0"/>
            </a:br>
            <a:r>
              <a:rPr lang="en-US" dirty="0"/>
              <a:t>  - Low frequency audio in the incoming composite signal passing through the PLL phase detector and low pass filter.</a:t>
            </a:r>
          </a:p>
          <a:p>
            <a:r>
              <a:rPr lang="en-US" dirty="0"/>
              <a:t>  - Distortion in the phase detector multiplying subharmonics of 19 kHz (when present in the audio)</a:t>
            </a:r>
            <a:br>
              <a:rPr lang="en-US" dirty="0"/>
            </a:br>
            <a:r>
              <a:rPr lang="en-US" dirty="0"/>
              <a:t>     that were being detected by the phase detector and perturbing the PLL.</a:t>
            </a:r>
          </a:p>
        </p:txBody>
      </p:sp>
      <p:sp>
        <p:nvSpPr>
          <p:cNvPr id="4" name="Slide Number Placeholder 3"/>
          <p:cNvSpPr>
            <a:spLocks noGrp="1"/>
          </p:cNvSpPr>
          <p:nvPr>
            <p:ph type="sldNum" sz="quarter" idx="5"/>
          </p:nvPr>
        </p:nvSpPr>
        <p:spPr/>
        <p:txBody>
          <a:bodyPr/>
          <a:lstStyle/>
          <a:p>
            <a:fld id="{C9FB437F-5265-45B6-B447-1AFA6CBB94A6}" type="slidenum">
              <a:rPr lang="en-US" smtClean="0"/>
              <a:t>9</a:t>
            </a:fld>
            <a:endParaRPr lang="en-US"/>
          </a:p>
        </p:txBody>
      </p:sp>
    </p:spTree>
    <p:extLst>
      <p:ext uri="{BB962C8B-B14F-4D97-AF65-F5344CB8AC3E}">
        <p14:creationId xmlns:p14="http://schemas.microsoft.com/office/powerpoint/2010/main" val="2126411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13460E3-426D-4FC0-8E33-CA3F39BBFF22}" type="datetime1">
              <a:rPr lang="en-US" smtClean="0"/>
              <a:t>10/11/2023</a:t>
            </a:fld>
            <a:endParaRPr lang="en-US"/>
          </a:p>
        </p:txBody>
      </p:sp>
      <p:sp>
        <p:nvSpPr>
          <p:cNvPr id="5" name="Footer Placeholder 4"/>
          <p:cNvSpPr>
            <a:spLocks noGrp="1"/>
          </p:cNvSpPr>
          <p:nvPr>
            <p:ph type="ftr" sz="quarter" idx="11"/>
          </p:nvPr>
        </p:nvSpPr>
        <p:spPr>
          <a:xfrm>
            <a:off x="2416500" y="329307"/>
            <a:ext cx="4973915" cy="309201"/>
          </a:xfrm>
        </p:spPr>
        <p:txBody>
          <a:bodyPr/>
          <a:lstStyle/>
          <a:p>
            <a:r>
              <a:rPr lang="en-US"/>
              <a:t>Jeffrey N. Denenberg </a:t>
            </a:r>
          </a:p>
        </p:txBody>
      </p:sp>
      <p:sp>
        <p:nvSpPr>
          <p:cNvPr id="6" name="Slide Number Placeholder 5"/>
          <p:cNvSpPr>
            <a:spLocks noGrp="1"/>
          </p:cNvSpPr>
          <p:nvPr>
            <p:ph type="sldNum" sz="quarter" idx="12"/>
          </p:nvPr>
        </p:nvSpPr>
        <p:spPr>
          <a:xfrm>
            <a:off x="1437664" y="798973"/>
            <a:ext cx="811019" cy="503578"/>
          </a:xfrm>
        </p:spPr>
        <p:txBody>
          <a:bodyPr/>
          <a:lstStyle/>
          <a:p>
            <a:fld id="{A2CA03F6-845D-4EAF-A70C-96DE7E2392A4}"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82667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E004FF-AF2E-4DE3-B4D6-64DD8A1EA3A4}" type="datetime1">
              <a:rPr lang="en-US" smtClean="0"/>
              <a:t>10/11/2023</a:t>
            </a:fld>
            <a:endParaRPr lang="en-US"/>
          </a:p>
        </p:txBody>
      </p:sp>
      <p:sp>
        <p:nvSpPr>
          <p:cNvPr id="5" name="Footer Placeholder 4"/>
          <p:cNvSpPr>
            <a:spLocks noGrp="1"/>
          </p:cNvSpPr>
          <p:nvPr>
            <p:ph type="ftr" sz="quarter" idx="11"/>
          </p:nvPr>
        </p:nvSpPr>
        <p:spPr/>
        <p:txBody>
          <a:bodyPr/>
          <a:lstStyle/>
          <a:p>
            <a:r>
              <a:rPr lang="en-US"/>
              <a:t>Jeffrey N. Denenberg </a:t>
            </a:r>
          </a:p>
        </p:txBody>
      </p:sp>
      <p:sp>
        <p:nvSpPr>
          <p:cNvPr id="6" name="Slide Number Placeholder 5"/>
          <p:cNvSpPr>
            <a:spLocks noGrp="1"/>
          </p:cNvSpPr>
          <p:nvPr>
            <p:ph type="sldNum" sz="quarter" idx="12"/>
          </p:nvPr>
        </p:nvSpPr>
        <p:spPr/>
        <p:txBody>
          <a:bodyPr/>
          <a:lstStyle/>
          <a:p>
            <a:fld id="{A2CA03F6-845D-4EAF-A70C-96DE7E2392A4}"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84067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900901-A3CE-433B-9BD5-3530EBE52F4A}" type="datetime1">
              <a:rPr lang="en-US" smtClean="0"/>
              <a:t>10/11/2023</a:t>
            </a:fld>
            <a:endParaRPr lang="en-US"/>
          </a:p>
        </p:txBody>
      </p:sp>
      <p:sp>
        <p:nvSpPr>
          <p:cNvPr id="5" name="Footer Placeholder 4"/>
          <p:cNvSpPr>
            <a:spLocks noGrp="1"/>
          </p:cNvSpPr>
          <p:nvPr>
            <p:ph type="ftr" sz="quarter" idx="11"/>
          </p:nvPr>
        </p:nvSpPr>
        <p:spPr/>
        <p:txBody>
          <a:bodyPr/>
          <a:lstStyle/>
          <a:p>
            <a:r>
              <a:rPr lang="en-US"/>
              <a:t>Jeffrey N. Denenberg </a:t>
            </a:r>
          </a:p>
        </p:txBody>
      </p:sp>
      <p:sp>
        <p:nvSpPr>
          <p:cNvPr id="6" name="Slide Number Placeholder 5"/>
          <p:cNvSpPr>
            <a:spLocks noGrp="1"/>
          </p:cNvSpPr>
          <p:nvPr>
            <p:ph type="sldNum" sz="quarter" idx="12"/>
          </p:nvPr>
        </p:nvSpPr>
        <p:spPr/>
        <p:txBody>
          <a:bodyPr/>
          <a:lstStyle/>
          <a:p>
            <a:fld id="{A2CA03F6-845D-4EAF-A70C-96DE7E2392A4}"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50498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F9A5D2-7FF5-4ACD-92C9-405A594A17C2}" type="datetime1">
              <a:rPr lang="en-US" smtClean="0"/>
              <a:t>10/11/2023</a:t>
            </a:fld>
            <a:endParaRPr lang="en-US"/>
          </a:p>
        </p:txBody>
      </p:sp>
      <p:sp>
        <p:nvSpPr>
          <p:cNvPr id="5" name="Footer Placeholder 4"/>
          <p:cNvSpPr>
            <a:spLocks noGrp="1"/>
          </p:cNvSpPr>
          <p:nvPr>
            <p:ph type="ftr" sz="quarter" idx="11"/>
          </p:nvPr>
        </p:nvSpPr>
        <p:spPr/>
        <p:txBody>
          <a:bodyPr/>
          <a:lstStyle/>
          <a:p>
            <a:r>
              <a:rPr lang="en-US"/>
              <a:t>Jeffrey N. Denenberg </a:t>
            </a:r>
          </a:p>
        </p:txBody>
      </p:sp>
      <p:sp>
        <p:nvSpPr>
          <p:cNvPr id="6" name="Slide Number Placeholder 5"/>
          <p:cNvSpPr>
            <a:spLocks noGrp="1"/>
          </p:cNvSpPr>
          <p:nvPr>
            <p:ph type="sldNum" sz="quarter" idx="12"/>
          </p:nvPr>
        </p:nvSpPr>
        <p:spPr/>
        <p:txBody>
          <a:bodyPr/>
          <a:lstStyle/>
          <a:p>
            <a:fld id="{A2CA03F6-845D-4EAF-A70C-96DE7E2392A4}"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1690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AE8C96-AB98-4776-8B5A-6C249547626D}" type="datetime1">
              <a:rPr lang="en-US" smtClean="0"/>
              <a:t>10/11/2023</a:t>
            </a:fld>
            <a:endParaRPr lang="en-US"/>
          </a:p>
        </p:txBody>
      </p:sp>
      <p:sp>
        <p:nvSpPr>
          <p:cNvPr id="5" name="Footer Placeholder 4"/>
          <p:cNvSpPr>
            <a:spLocks noGrp="1"/>
          </p:cNvSpPr>
          <p:nvPr>
            <p:ph type="ftr" sz="quarter" idx="11"/>
          </p:nvPr>
        </p:nvSpPr>
        <p:spPr/>
        <p:txBody>
          <a:bodyPr/>
          <a:lstStyle/>
          <a:p>
            <a:r>
              <a:rPr lang="en-US"/>
              <a:t>Jeffrey N. Denenberg </a:t>
            </a:r>
          </a:p>
        </p:txBody>
      </p:sp>
      <p:sp>
        <p:nvSpPr>
          <p:cNvPr id="6" name="Slide Number Placeholder 5"/>
          <p:cNvSpPr>
            <a:spLocks noGrp="1"/>
          </p:cNvSpPr>
          <p:nvPr>
            <p:ph type="sldNum" sz="quarter" idx="12"/>
          </p:nvPr>
        </p:nvSpPr>
        <p:spPr/>
        <p:txBody>
          <a:bodyPr/>
          <a:lstStyle/>
          <a:p>
            <a:fld id="{A2CA03F6-845D-4EAF-A70C-96DE7E2392A4}"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31494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4967A3-0622-4CF6-85C6-045E6950CD74}" type="datetime1">
              <a:rPr lang="en-US" smtClean="0"/>
              <a:t>10/11/2023</a:t>
            </a:fld>
            <a:endParaRPr lang="en-US"/>
          </a:p>
        </p:txBody>
      </p:sp>
      <p:sp>
        <p:nvSpPr>
          <p:cNvPr id="6" name="Footer Placeholder 5"/>
          <p:cNvSpPr>
            <a:spLocks noGrp="1"/>
          </p:cNvSpPr>
          <p:nvPr>
            <p:ph type="ftr" sz="quarter" idx="11"/>
          </p:nvPr>
        </p:nvSpPr>
        <p:spPr/>
        <p:txBody>
          <a:bodyPr/>
          <a:lstStyle/>
          <a:p>
            <a:r>
              <a:rPr lang="en-US"/>
              <a:t>Jeffrey N. Denenberg </a:t>
            </a:r>
          </a:p>
        </p:txBody>
      </p:sp>
      <p:sp>
        <p:nvSpPr>
          <p:cNvPr id="7" name="Slide Number Placeholder 6"/>
          <p:cNvSpPr>
            <a:spLocks noGrp="1"/>
          </p:cNvSpPr>
          <p:nvPr>
            <p:ph type="sldNum" sz="quarter" idx="12"/>
          </p:nvPr>
        </p:nvSpPr>
        <p:spPr/>
        <p:txBody>
          <a:bodyPr/>
          <a:lstStyle/>
          <a:p>
            <a:fld id="{A2CA03F6-845D-4EAF-A70C-96DE7E2392A4}"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67793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69F787-F8FC-4379-B6DE-07FCF34FACD9}" type="datetime1">
              <a:rPr lang="en-US" smtClean="0"/>
              <a:t>10/11/2023</a:t>
            </a:fld>
            <a:endParaRPr lang="en-US"/>
          </a:p>
        </p:txBody>
      </p:sp>
      <p:sp>
        <p:nvSpPr>
          <p:cNvPr id="8" name="Footer Placeholder 7"/>
          <p:cNvSpPr>
            <a:spLocks noGrp="1"/>
          </p:cNvSpPr>
          <p:nvPr>
            <p:ph type="ftr" sz="quarter" idx="11"/>
          </p:nvPr>
        </p:nvSpPr>
        <p:spPr/>
        <p:txBody>
          <a:bodyPr/>
          <a:lstStyle/>
          <a:p>
            <a:r>
              <a:rPr lang="en-US"/>
              <a:t>Jeffrey N. Denenberg </a:t>
            </a:r>
          </a:p>
        </p:txBody>
      </p:sp>
      <p:sp>
        <p:nvSpPr>
          <p:cNvPr id="9" name="Slide Number Placeholder 8"/>
          <p:cNvSpPr>
            <a:spLocks noGrp="1"/>
          </p:cNvSpPr>
          <p:nvPr>
            <p:ph type="sldNum" sz="quarter" idx="12"/>
          </p:nvPr>
        </p:nvSpPr>
        <p:spPr/>
        <p:txBody>
          <a:bodyPr/>
          <a:lstStyle/>
          <a:p>
            <a:fld id="{A2CA03F6-845D-4EAF-A70C-96DE7E2392A4}"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82680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D35FD4-09F5-43CF-AAD6-2C05D806015C}" type="datetime1">
              <a:rPr lang="en-US" smtClean="0"/>
              <a:t>10/11/2023</a:t>
            </a:fld>
            <a:endParaRPr lang="en-US"/>
          </a:p>
        </p:txBody>
      </p:sp>
      <p:sp>
        <p:nvSpPr>
          <p:cNvPr id="4" name="Footer Placeholder 3"/>
          <p:cNvSpPr>
            <a:spLocks noGrp="1"/>
          </p:cNvSpPr>
          <p:nvPr>
            <p:ph type="ftr" sz="quarter" idx="11"/>
          </p:nvPr>
        </p:nvSpPr>
        <p:spPr/>
        <p:txBody>
          <a:bodyPr/>
          <a:lstStyle/>
          <a:p>
            <a:r>
              <a:rPr lang="en-US"/>
              <a:t>Jeffrey N. Denenberg </a:t>
            </a:r>
          </a:p>
        </p:txBody>
      </p:sp>
      <p:sp>
        <p:nvSpPr>
          <p:cNvPr id="5" name="Slide Number Placeholder 4"/>
          <p:cNvSpPr>
            <a:spLocks noGrp="1"/>
          </p:cNvSpPr>
          <p:nvPr>
            <p:ph type="sldNum" sz="quarter" idx="12"/>
          </p:nvPr>
        </p:nvSpPr>
        <p:spPr/>
        <p:txBody>
          <a:bodyPr/>
          <a:lstStyle/>
          <a:p>
            <a:fld id="{A2CA03F6-845D-4EAF-A70C-96DE7E2392A4}"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3323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8AF08A-6B4D-43B3-A153-D4F19BC601B5}" type="datetime1">
              <a:rPr lang="en-US" smtClean="0"/>
              <a:t>10/11/2023</a:t>
            </a:fld>
            <a:endParaRPr lang="en-US"/>
          </a:p>
        </p:txBody>
      </p:sp>
      <p:sp>
        <p:nvSpPr>
          <p:cNvPr id="3" name="Footer Placeholder 2"/>
          <p:cNvSpPr>
            <a:spLocks noGrp="1"/>
          </p:cNvSpPr>
          <p:nvPr>
            <p:ph type="ftr" sz="quarter" idx="11"/>
          </p:nvPr>
        </p:nvSpPr>
        <p:spPr/>
        <p:txBody>
          <a:bodyPr/>
          <a:lstStyle/>
          <a:p>
            <a:r>
              <a:rPr lang="en-US"/>
              <a:t>Jeffrey N. Denenberg </a:t>
            </a:r>
          </a:p>
        </p:txBody>
      </p:sp>
      <p:sp>
        <p:nvSpPr>
          <p:cNvPr id="4" name="Slide Number Placeholder 3"/>
          <p:cNvSpPr>
            <a:spLocks noGrp="1"/>
          </p:cNvSpPr>
          <p:nvPr>
            <p:ph type="sldNum" sz="quarter" idx="12"/>
          </p:nvPr>
        </p:nvSpPr>
        <p:spPr/>
        <p:txBody>
          <a:bodyPr/>
          <a:lstStyle/>
          <a:p>
            <a:fld id="{A2CA03F6-845D-4EAF-A70C-96DE7E2392A4}" type="slidenum">
              <a:rPr lang="en-US" smtClean="0"/>
              <a:t>‹#›</a:t>
            </a:fld>
            <a:endParaRPr lang="en-US"/>
          </a:p>
        </p:txBody>
      </p:sp>
    </p:spTree>
    <p:extLst>
      <p:ext uri="{BB962C8B-B14F-4D97-AF65-F5344CB8AC3E}">
        <p14:creationId xmlns:p14="http://schemas.microsoft.com/office/powerpoint/2010/main" val="4265747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8E4B29-2095-44FC-8069-5B6CD262FB01}" type="datetime1">
              <a:rPr lang="en-US" smtClean="0"/>
              <a:t>10/11/2023</a:t>
            </a:fld>
            <a:endParaRPr lang="en-US"/>
          </a:p>
        </p:txBody>
      </p:sp>
      <p:sp>
        <p:nvSpPr>
          <p:cNvPr id="6" name="Footer Placeholder 5"/>
          <p:cNvSpPr>
            <a:spLocks noGrp="1"/>
          </p:cNvSpPr>
          <p:nvPr>
            <p:ph type="ftr" sz="quarter" idx="11"/>
          </p:nvPr>
        </p:nvSpPr>
        <p:spPr/>
        <p:txBody>
          <a:bodyPr/>
          <a:lstStyle/>
          <a:p>
            <a:r>
              <a:rPr lang="en-US"/>
              <a:t>Jeffrey N. Denenberg </a:t>
            </a:r>
          </a:p>
        </p:txBody>
      </p:sp>
      <p:sp>
        <p:nvSpPr>
          <p:cNvPr id="7" name="Slide Number Placeholder 6"/>
          <p:cNvSpPr>
            <a:spLocks noGrp="1"/>
          </p:cNvSpPr>
          <p:nvPr>
            <p:ph type="sldNum" sz="quarter" idx="12"/>
          </p:nvPr>
        </p:nvSpPr>
        <p:spPr/>
        <p:txBody>
          <a:bodyPr/>
          <a:lstStyle/>
          <a:p>
            <a:fld id="{A2CA03F6-845D-4EAF-A70C-96DE7E2392A4}"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80599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0A69710B-27D2-4E7A-B9BB-25B6F720D6F6}" type="datetime1">
              <a:rPr lang="en-US" smtClean="0"/>
              <a:t>10/11/2023</a:t>
            </a:fld>
            <a:endParaRPr lang="en-US"/>
          </a:p>
        </p:txBody>
      </p:sp>
      <p:sp>
        <p:nvSpPr>
          <p:cNvPr id="6" name="Footer Placeholder 5"/>
          <p:cNvSpPr>
            <a:spLocks noGrp="1"/>
          </p:cNvSpPr>
          <p:nvPr>
            <p:ph type="ftr" sz="quarter" idx="11"/>
          </p:nvPr>
        </p:nvSpPr>
        <p:spPr>
          <a:xfrm>
            <a:off x="1447382" y="318640"/>
            <a:ext cx="5541004" cy="320931"/>
          </a:xfrm>
        </p:spPr>
        <p:txBody>
          <a:bodyPr/>
          <a:lstStyle/>
          <a:p>
            <a:r>
              <a:rPr lang="en-US"/>
              <a:t>Jeffrey N. Denenberg </a:t>
            </a:r>
          </a:p>
        </p:txBody>
      </p:sp>
      <p:sp>
        <p:nvSpPr>
          <p:cNvPr id="7" name="Slide Number Placeholder 6"/>
          <p:cNvSpPr>
            <a:spLocks noGrp="1"/>
          </p:cNvSpPr>
          <p:nvPr>
            <p:ph type="sldNum" sz="quarter" idx="12"/>
          </p:nvPr>
        </p:nvSpPr>
        <p:spPr/>
        <p:txBody>
          <a:bodyPr/>
          <a:lstStyle/>
          <a:p>
            <a:fld id="{A2CA03F6-845D-4EAF-A70C-96DE7E2392A4}"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6651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CB4FCC1-803B-4B55-989C-6682737F67E0}" type="datetime1">
              <a:rPr lang="en-US" smtClean="0"/>
              <a:t>10/11/2023</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Jeffrey N. Denenberg </a:t>
            </a: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A2CA03F6-845D-4EAF-A70C-96DE7E2392A4}"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475272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dropbox.com/s/s86ibgv0rbvbwrw/PLL%20FM%20Stereo%20Demodulator.pptx?dl=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jeffrey.denenberg@ieee.org" TargetMode="External"/><Relationship Id="rId4" Type="http://schemas.openxmlformats.org/officeDocument/2006/relationships/hyperlink" Target="http://doctord.webhop.net/"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hyperlink" Target="https://www.dropbox.com/s/mt75jye88uv18x7/On_an_Inductoless_FM_Stereo_Multiplex_Circuit_Using_a_Phase-Locked_Loop.pdf?dl=0" TargetMode="External"/><Relationship Id="rId7" Type="http://schemas.openxmlformats.org/officeDocument/2006/relationships/hyperlink" Target="https://www.dropbox.com/s/lw43jm1d9e4dyzo/Phase-locked_loop_dynamics_in_the_presence_of_noise_by_Fokker-Planck_techniques.pdf?dl=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dropbox.com/s/zkz2rykb04afdun/MC1309-Motorola.pdf?dl=0" TargetMode="External"/><Relationship Id="rId5" Type="http://schemas.openxmlformats.org/officeDocument/2006/relationships/hyperlink" Target="https://www.dropbox.com/s/egiyts5ku16dvq0/A_Momolithic_Phase-Lock-Loop_Stereo_Decoder.pdf?dl=0" TargetMode="External"/><Relationship Id="rId4" Type="http://schemas.openxmlformats.org/officeDocument/2006/relationships/hyperlink" Target="https://patents.google.com/patent/US3714595"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31FAB-23DF-4290-A319-E67BA0A8DCE6}"/>
              </a:ext>
            </a:extLst>
          </p:cNvPr>
          <p:cNvSpPr>
            <a:spLocks noGrp="1"/>
          </p:cNvSpPr>
          <p:nvPr>
            <p:ph type="ctrTitle"/>
          </p:nvPr>
        </p:nvSpPr>
        <p:spPr/>
        <p:txBody>
          <a:bodyPr>
            <a:normAutofit fontScale="90000"/>
          </a:bodyPr>
          <a:lstStyle/>
          <a:p>
            <a:r>
              <a:rPr lang="en-US" dirty="0"/>
              <a:t>Designing A Phase-Locked-Loop FM Stereo Demodulator</a:t>
            </a:r>
          </a:p>
        </p:txBody>
      </p:sp>
      <p:sp>
        <p:nvSpPr>
          <p:cNvPr id="3" name="Subtitle 2">
            <a:extLst>
              <a:ext uri="{FF2B5EF4-FFF2-40B4-BE49-F238E27FC236}">
                <a16:creationId xmlns:a16="http://schemas.microsoft.com/office/drawing/2014/main" id="{BCED79EA-4DE8-44B1-8473-44204EADCAB0}"/>
              </a:ext>
            </a:extLst>
          </p:cNvPr>
          <p:cNvSpPr>
            <a:spLocks noGrp="1"/>
          </p:cNvSpPr>
          <p:nvPr>
            <p:ph type="subTitle" idx="1"/>
          </p:nvPr>
        </p:nvSpPr>
        <p:spPr>
          <a:xfrm>
            <a:off x="2417780" y="3531204"/>
            <a:ext cx="8637072" cy="1312940"/>
          </a:xfrm>
        </p:spPr>
        <p:txBody>
          <a:bodyPr>
            <a:normAutofit fontScale="85000" lnSpcReduction="10000"/>
          </a:bodyPr>
          <a:lstStyle/>
          <a:p>
            <a:r>
              <a:rPr lang="en-US" dirty="0"/>
              <a:t>My Summer project at Warwick Electronics while a Graduate student at the Illinois Institute of Technology 1967-1970</a:t>
            </a:r>
          </a:p>
          <a:p>
            <a:r>
              <a:rPr lang="en-US" cap="none" dirty="0"/>
              <a:t>You can access a copy of this presentation at: </a:t>
            </a:r>
            <a:r>
              <a:rPr lang="en-US" cap="none" dirty="0">
                <a:hlinkClick r:id="rId3"/>
              </a:rPr>
              <a:t>https://www.dropbox.com/s/s86ibgv0rbvbwrw/PLL%20FM%20Stereo%20Demodulator.pptx?dl=0</a:t>
            </a:r>
            <a:endParaRPr lang="en-US" cap="none" dirty="0"/>
          </a:p>
        </p:txBody>
      </p:sp>
      <p:sp>
        <p:nvSpPr>
          <p:cNvPr id="4" name="TextBox 3">
            <a:extLst>
              <a:ext uri="{FF2B5EF4-FFF2-40B4-BE49-F238E27FC236}">
                <a16:creationId xmlns:a16="http://schemas.microsoft.com/office/drawing/2014/main" id="{F8385084-1F33-4635-889D-159BEDF21508}"/>
              </a:ext>
            </a:extLst>
          </p:cNvPr>
          <p:cNvSpPr txBox="1"/>
          <p:nvPr/>
        </p:nvSpPr>
        <p:spPr>
          <a:xfrm>
            <a:off x="4582886" y="4844144"/>
            <a:ext cx="3374571" cy="923330"/>
          </a:xfrm>
          <a:prstGeom prst="rect">
            <a:avLst/>
          </a:prstGeom>
          <a:noFill/>
        </p:spPr>
        <p:txBody>
          <a:bodyPr wrap="square" rtlCol="0">
            <a:spAutoFit/>
          </a:bodyPr>
          <a:lstStyle/>
          <a:p>
            <a:pPr algn="ctr"/>
            <a:r>
              <a:rPr lang="en-US" dirty="0"/>
              <a:t>By Jeffrey N. Denenberg, PhD EE</a:t>
            </a:r>
          </a:p>
          <a:p>
            <a:pPr algn="ctr"/>
            <a:r>
              <a:rPr lang="en-US" dirty="0">
                <a:hlinkClick r:id="rId4"/>
              </a:rPr>
              <a:t>http\\doctord.webhop.net</a:t>
            </a:r>
            <a:br>
              <a:rPr lang="en-US" dirty="0"/>
            </a:br>
            <a:r>
              <a:rPr lang="en-US" dirty="0">
                <a:hlinkClick r:id="rId5"/>
              </a:rPr>
              <a:t>jeffrey.denenberg@ieee.org</a:t>
            </a:r>
            <a:endParaRPr lang="en-US" dirty="0"/>
          </a:p>
        </p:txBody>
      </p:sp>
    </p:spTree>
    <p:extLst>
      <p:ext uri="{BB962C8B-B14F-4D97-AF65-F5344CB8AC3E}">
        <p14:creationId xmlns:p14="http://schemas.microsoft.com/office/powerpoint/2010/main" val="1695647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99836-9A02-4FC4-9CB2-EF3DD5D375E3}"/>
              </a:ext>
            </a:extLst>
          </p:cNvPr>
          <p:cNvSpPr>
            <a:spLocks noGrp="1"/>
          </p:cNvSpPr>
          <p:nvPr>
            <p:ph type="title"/>
          </p:nvPr>
        </p:nvSpPr>
        <p:spPr/>
        <p:txBody>
          <a:bodyPr/>
          <a:lstStyle/>
          <a:p>
            <a:r>
              <a:rPr lang="en-US" dirty="0"/>
              <a:t>The Second Breadboard</a:t>
            </a:r>
          </a:p>
        </p:txBody>
      </p:sp>
      <p:sp>
        <p:nvSpPr>
          <p:cNvPr id="3" name="Content Placeholder 2">
            <a:extLst>
              <a:ext uri="{FF2B5EF4-FFF2-40B4-BE49-F238E27FC236}">
                <a16:creationId xmlns:a16="http://schemas.microsoft.com/office/drawing/2014/main" id="{B3F60DA0-7360-4114-BCCD-A647B5CF0FDE}"/>
              </a:ext>
            </a:extLst>
          </p:cNvPr>
          <p:cNvSpPr>
            <a:spLocks noGrp="1"/>
          </p:cNvSpPr>
          <p:nvPr>
            <p:ph idx="1"/>
          </p:nvPr>
        </p:nvSpPr>
        <p:spPr/>
        <p:txBody>
          <a:bodyPr/>
          <a:lstStyle/>
          <a:p>
            <a:r>
              <a:rPr lang="en-US" dirty="0"/>
              <a:t>Fixing each of the Jitter problems proved to be easy once the cause was understood.</a:t>
            </a:r>
          </a:p>
          <a:p>
            <a:r>
              <a:rPr lang="en-US" dirty="0"/>
              <a:t>Low Frequency Audio – just use a simple RC high pass filter on the composite input to the phase detector to block any low frequency audio in the composite signal from getting to the phase detector.</a:t>
            </a:r>
          </a:p>
          <a:p>
            <a:r>
              <a:rPr lang="en-US" dirty="0"/>
              <a:t>Subharmonics of 19 kHz – Linearize the audio differential pair by adding small emitter resistors in the two matched transistor emitter circuits. This provides negative feedback to greatly reduce harmonic distortion.</a:t>
            </a:r>
          </a:p>
          <a:p>
            <a:r>
              <a:rPr lang="en-US" dirty="0"/>
              <a:t>The performance of the 8 inch by 6-inch PCB is shown in the next slide</a:t>
            </a:r>
          </a:p>
        </p:txBody>
      </p:sp>
      <p:sp>
        <p:nvSpPr>
          <p:cNvPr id="4" name="Slide Number Placeholder 3">
            <a:extLst>
              <a:ext uri="{FF2B5EF4-FFF2-40B4-BE49-F238E27FC236}">
                <a16:creationId xmlns:a16="http://schemas.microsoft.com/office/drawing/2014/main" id="{51D6BB2D-7090-44C8-8C69-D851F1F08B45}"/>
              </a:ext>
            </a:extLst>
          </p:cNvPr>
          <p:cNvSpPr>
            <a:spLocks noGrp="1"/>
          </p:cNvSpPr>
          <p:nvPr>
            <p:ph type="sldNum" sz="quarter" idx="12"/>
          </p:nvPr>
        </p:nvSpPr>
        <p:spPr/>
        <p:txBody>
          <a:bodyPr/>
          <a:lstStyle/>
          <a:p>
            <a:fld id="{A2CA03F6-845D-4EAF-A70C-96DE7E2392A4}" type="slidenum">
              <a:rPr lang="en-US" smtClean="0"/>
              <a:t>10</a:t>
            </a:fld>
            <a:endParaRPr lang="en-US"/>
          </a:p>
        </p:txBody>
      </p:sp>
    </p:spTree>
    <p:extLst>
      <p:ext uri="{BB962C8B-B14F-4D97-AF65-F5344CB8AC3E}">
        <p14:creationId xmlns:p14="http://schemas.microsoft.com/office/powerpoint/2010/main" val="824227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8189020B-A2FE-4F47-A879-579902054462}"/>
              </a:ext>
            </a:extLst>
          </p:cNvPr>
          <p:cNvSpPr>
            <a:spLocks noGrp="1"/>
          </p:cNvSpPr>
          <p:nvPr>
            <p:ph type="title"/>
          </p:nvPr>
        </p:nvSpPr>
        <p:spPr>
          <a:xfrm>
            <a:off x="659301" y="1474969"/>
            <a:ext cx="2536285" cy="1759117"/>
          </a:xfrm>
        </p:spPr>
        <p:txBody>
          <a:bodyPr vert="horz" lIns="91440" tIns="45720" rIns="91440" bIns="0" rtlCol="0" anchor="b">
            <a:normAutofit fontScale="90000"/>
          </a:bodyPr>
          <a:lstStyle/>
          <a:p>
            <a:r>
              <a:rPr lang="en-US" sz="2800" dirty="0"/>
              <a:t>Stereo Demodulator performance</a:t>
            </a:r>
          </a:p>
        </p:txBody>
      </p:sp>
      <p:sp>
        <p:nvSpPr>
          <p:cNvPr id="4" name="Slide Number Placeholder 3">
            <a:extLst>
              <a:ext uri="{FF2B5EF4-FFF2-40B4-BE49-F238E27FC236}">
                <a16:creationId xmlns:a16="http://schemas.microsoft.com/office/drawing/2014/main" id="{63B69B6E-2187-4B96-92BC-07F24B6B2D34}"/>
              </a:ext>
            </a:extLst>
          </p:cNvPr>
          <p:cNvSpPr>
            <a:spLocks noGrp="1"/>
          </p:cNvSpPr>
          <p:nvPr>
            <p:ph type="sldNum" sz="quarter" idx="12"/>
          </p:nvPr>
        </p:nvSpPr>
        <p:spPr>
          <a:xfrm>
            <a:off x="655218" y="798973"/>
            <a:ext cx="811019" cy="503579"/>
          </a:xfrm>
        </p:spPr>
        <p:txBody>
          <a:bodyPr vert="horz" lIns="91440" tIns="45720" rIns="91440" bIns="45720" rtlCol="0" anchor="t">
            <a:normAutofit/>
          </a:bodyPr>
          <a:lstStyle/>
          <a:p>
            <a:pPr algn="l">
              <a:lnSpc>
                <a:spcPct val="90000"/>
              </a:lnSpc>
              <a:spcAft>
                <a:spcPts val="600"/>
              </a:spcAft>
            </a:pPr>
            <a:fld id="{A2CA03F6-845D-4EAF-A70C-96DE7E2392A4}" type="slidenum">
              <a:rPr lang="en-US" smtClean="0"/>
              <a:pPr algn="l">
                <a:lnSpc>
                  <a:spcPct val="90000"/>
                </a:lnSpc>
                <a:spcAft>
                  <a:spcPts val="600"/>
                </a:spcAft>
              </a:pPr>
              <a:t>11</a:t>
            </a:fld>
            <a:endParaRPr lang="en-US"/>
          </a:p>
        </p:txBody>
      </p:sp>
      <p:cxnSp>
        <p:nvCxnSpPr>
          <p:cNvPr id="23" name="Straight Connector 22">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5" name="Group 24">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6" name="Rectangle 25">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F0F30D9-69A8-49B4-AC8A-B92F2ACC6BE1}"/>
              </a:ext>
            </a:extLst>
          </p:cNvPr>
          <p:cNvPicPr>
            <a:picLocks noChangeAspect="1"/>
          </p:cNvPicPr>
          <p:nvPr/>
        </p:nvPicPr>
        <p:blipFill>
          <a:blip r:embed="rId4"/>
          <a:stretch>
            <a:fillRect/>
          </a:stretch>
        </p:blipFill>
        <p:spPr>
          <a:xfrm>
            <a:off x="4581625" y="1116345"/>
            <a:ext cx="6152186" cy="3998922"/>
          </a:xfrm>
          <a:prstGeom prst="rect">
            <a:avLst/>
          </a:prstGeom>
        </p:spPr>
      </p:pic>
      <p:pic>
        <p:nvPicPr>
          <p:cNvPr id="31" name="Picture 30">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3" name="Straight Connector 32">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7943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B42BE-725E-4C6F-99C7-DEA248ADF7DF}"/>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0D0B5130-90CE-466B-A9B3-201007CDC64C}"/>
              </a:ext>
            </a:extLst>
          </p:cNvPr>
          <p:cNvSpPr>
            <a:spLocks noGrp="1"/>
          </p:cNvSpPr>
          <p:nvPr>
            <p:ph idx="1"/>
          </p:nvPr>
        </p:nvSpPr>
        <p:spPr>
          <a:xfrm>
            <a:off x="1451579" y="2015732"/>
            <a:ext cx="9603275" cy="3740175"/>
          </a:xfrm>
        </p:spPr>
        <p:txBody>
          <a:bodyPr>
            <a:normAutofit fontScale="92500" lnSpcReduction="20000"/>
          </a:bodyPr>
          <a:lstStyle/>
          <a:p>
            <a:r>
              <a:rPr lang="en-US" dirty="0"/>
              <a:t>I presented the BTR paper the last day of the 1970 BTR Consumer Electronics Conference in Chicago</a:t>
            </a:r>
          </a:p>
          <a:p>
            <a:pPr lvl="1"/>
            <a:r>
              <a:rPr lang="en-US" dirty="0"/>
              <a:t>This was the first time ICs were being highlighted at this conference</a:t>
            </a:r>
          </a:p>
          <a:p>
            <a:pPr lvl="1"/>
            <a:r>
              <a:rPr lang="en-US" dirty="0"/>
              <a:t>At the end of the presentation, I put up the schematic diagram (see next slide) of the breadboard and said:</a:t>
            </a:r>
            <a:br>
              <a:rPr lang="en-US" dirty="0"/>
            </a:br>
            <a:r>
              <a:rPr lang="en-US" sz="1900" b="1" dirty="0"/>
              <a:t>“Now we see how modern IC technology has changed a simple 3-transistor circuit into a 100-transistor monster” </a:t>
            </a:r>
            <a:br>
              <a:rPr lang="en-US" dirty="0"/>
            </a:br>
            <a:r>
              <a:rPr lang="en-US" dirty="0"/>
              <a:t>and stepped off the stage.</a:t>
            </a:r>
          </a:p>
          <a:p>
            <a:pPr lvl="1"/>
            <a:r>
              <a:rPr lang="en-US" dirty="0"/>
              <a:t>There was silence for about two minutes. Then the audience realized that I had stated what had bothered them for all three days of the conference and then they stood up and applauded.</a:t>
            </a:r>
          </a:p>
          <a:p>
            <a:pPr lvl="1"/>
            <a:r>
              <a:rPr lang="en-US" dirty="0"/>
              <a:t>My co-author and I were awarded the “Best Paper of the 1970 Conference” for this paper</a:t>
            </a:r>
          </a:p>
          <a:p>
            <a:r>
              <a:rPr lang="en-US" dirty="0"/>
              <a:t>The patent was applied for soon thereafter</a:t>
            </a:r>
          </a:p>
        </p:txBody>
      </p:sp>
      <p:sp>
        <p:nvSpPr>
          <p:cNvPr id="4" name="Slide Number Placeholder 3">
            <a:extLst>
              <a:ext uri="{FF2B5EF4-FFF2-40B4-BE49-F238E27FC236}">
                <a16:creationId xmlns:a16="http://schemas.microsoft.com/office/drawing/2014/main" id="{077E485D-8CFF-41A0-831D-ED77E5C9A0E9}"/>
              </a:ext>
            </a:extLst>
          </p:cNvPr>
          <p:cNvSpPr>
            <a:spLocks noGrp="1"/>
          </p:cNvSpPr>
          <p:nvPr>
            <p:ph type="sldNum" sz="quarter" idx="12"/>
          </p:nvPr>
        </p:nvSpPr>
        <p:spPr/>
        <p:txBody>
          <a:bodyPr/>
          <a:lstStyle/>
          <a:p>
            <a:fld id="{A2CA03F6-845D-4EAF-A70C-96DE7E2392A4}" type="slidenum">
              <a:rPr lang="en-US" smtClean="0"/>
              <a:t>12</a:t>
            </a:fld>
            <a:endParaRPr lang="en-US"/>
          </a:p>
        </p:txBody>
      </p:sp>
    </p:spTree>
    <p:extLst>
      <p:ext uri="{BB962C8B-B14F-4D97-AF65-F5344CB8AC3E}">
        <p14:creationId xmlns:p14="http://schemas.microsoft.com/office/powerpoint/2010/main" val="2834861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8444-6BB8-4475-A268-85EDFE9EEEC3}"/>
              </a:ext>
            </a:extLst>
          </p:cNvPr>
          <p:cNvSpPr>
            <a:spLocks noGrp="1"/>
          </p:cNvSpPr>
          <p:nvPr>
            <p:ph type="title"/>
          </p:nvPr>
        </p:nvSpPr>
        <p:spPr/>
        <p:txBody>
          <a:bodyPr/>
          <a:lstStyle/>
          <a:p>
            <a:r>
              <a:rPr lang="en-US" dirty="0"/>
              <a:t>Breadboard Schematic</a:t>
            </a:r>
          </a:p>
        </p:txBody>
      </p:sp>
      <p:sp>
        <p:nvSpPr>
          <p:cNvPr id="4" name="Slide Number Placeholder 3">
            <a:extLst>
              <a:ext uri="{FF2B5EF4-FFF2-40B4-BE49-F238E27FC236}">
                <a16:creationId xmlns:a16="http://schemas.microsoft.com/office/drawing/2014/main" id="{C5028D34-4487-4E5E-91A1-785E0727CBE1}"/>
              </a:ext>
            </a:extLst>
          </p:cNvPr>
          <p:cNvSpPr>
            <a:spLocks noGrp="1"/>
          </p:cNvSpPr>
          <p:nvPr>
            <p:ph type="sldNum" sz="quarter" idx="12"/>
          </p:nvPr>
        </p:nvSpPr>
        <p:spPr/>
        <p:txBody>
          <a:bodyPr/>
          <a:lstStyle/>
          <a:p>
            <a:fld id="{A2CA03F6-845D-4EAF-A70C-96DE7E2392A4}" type="slidenum">
              <a:rPr lang="en-US" smtClean="0"/>
              <a:t>13</a:t>
            </a:fld>
            <a:endParaRPr lang="en-US"/>
          </a:p>
        </p:txBody>
      </p:sp>
      <p:pic>
        <p:nvPicPr>
          <p:cNvPr id="6" name="Picture 5">
            <a:extLst>
              <a:ext uri="{FF2B5EF4-FFF2-40B4-BE49-F238E27FC236}">
                <a16:creationId xmlns:a16="http://schemas.microsoft.com/office/drawing/2014/main" id="{0FB48BCB-C8A3-40D2-AA1A-4221A9579F74}"/>
              </a:ext>
            </a:extLst>
          </p:cNvPr>
          <p:cNvPicPr>
            <a:picLocks noChangeAspect="1"/>
          </p:cNvPicPr>
          <p:nvPr/>
        </p:nvPicPr>
        <p:blipFill>
          <a:blip r:embed="rId3"/>
          <a:stretch>
            <a:fillRect/>
          </a:stretch>
        </p:blipFill>
        <p:spPr>
          <a:xfrm rot="5400000">
            <a:off x="3870606" y="1005305"/>
            <a:ext cx="3923046" cy="5905283"/>
          </a:xfrm>
          <a:prstGeom prst="rect">
            <a:avLst/>
          </a:prstGeom>
        </p:spPr>
      </p:pic>
    </p:spTree>
    <p:extLst>
      <p:ext uri="{BB962C8B-B14F-4D97-AF65-F5344CB8AC3E}">
        <p14:creationId xmlns:p14="http://schemas.microsoft.com/office/powerpoint/2010/main" val="2785114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579BB01F-B07F-44C1-A40E-EDBBBC04CFDF}"/>
              </a:ext>
            </a:extLst>
          </p:cNvPr>
          <p:cNvSpPr>
            <a:spLocks noGrp="1"/>
          </p:cNvSpPr>
          <p:nvPr>
            <p:ph type="title"/>
          </p:nvPr>
        </p:nvSpPr>
        <p:spPr>
          <a:xfrm>
            <a:off x="1451580" y="804520"/>
            <a:ext cx="4176511" cy="1049235"/>
          </a:xfrm>
        </p:spPr>
        <p:txBody>
          <a:bodyPr>
            <a:normAutofit/>
          </a:bodyPr>
          <a:lstStyle/>
          <a:p>
            <a:r>
              <a:rPr lang="en-US" dirty="0"/>
              <a:t>Epilog</a:t>
            </a:r>
          </a:p>
        </p:txBody>
      </p:sp>
      <p:sp>
        <p:nvSpPr>
          <p:cNvPr id="4" name="Slide Number Placeholder 3">
            <a:extLst>
              <a:ext uri="{FF2B5EF4-FFF2-40B4-BE49-F238E27FC236}">
                <a16:creationId xmlns:a16="http://schemas.microsoft.com/office/drawing/2014/main" id="{6E167FBF-00D4-41BA-9C97-C9CECEA4A518}"/>
              </a:ext>
            </a:extLst>
          </p:cNvPr>
          <p:cNvSpPr>
            <a:spLocks noGrp="1"/>
          </p:cNvSpPr>
          <p:nvPr>
            <p:ph type="sldNum" sz="quarter" idx="12"/>
          </p:nvPr>
        </p:nvSpPr>
        <p:spPr>
          <a:xfrm>
            <a:off x="480060" y="798973"/>
            <a:ext cx="811019" cy="503578"/>
          </a:xfrm>
        </p:spPr>
        <p:txBody>
          <a:bodyPr>
            <a:normAutofit/>
          </a:bodyPr>
          <a:lstStyle/>
          <a:p>
            <a:pPr>
              <a:lnSpc>
                <a:spcPct val="90000"/>
              </a:lnSpc>
              <a:spcAft>
                <a:spcPts val="600"/>
              </a:spcAft>
            </a:pPr>
            <a:fld id="{A2CA03F6-845D-4EAF-A70C-96DE7E2392A4}" type="slidenum">
              <a:rPr lang="en-US" smtClean="0"/>
              <a:pPr>
                <a:lnSpc>
                  <a:spcPct val="90000"/>
                </a:lnSpc>
                <a:spcAft>
                  <a:spcPts val="600"/>
                </a:spcAft>
              </a:pPr>
              <a:t>14</a:t>
            </a:fld>
            <a:endParaRPr lang="en-US"/>
          </a:p>
        </p:txBody>
      </p:sp>
      <p:sp>
        <p:nvSpPr>
          <p:cNvPr id="15" name="Rectangle 14">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E0FAA7BE-2170-4287-A26B-4EF77C6C0278}"/>
              </a:ext>
            </a:extLst>
          </p:cNvPr>
          <p:cNvSpPr>
            <a:spLocks noGrp="1"/>
          </p:cNvSpPr>
          <p:nvPr>
            <p:ph idx="1"/>
          </p:nvPr>
        </p:nvSpPr>
        <p:spPr>
          <a:xfrm>
            <a:off x="1451580" y="2015732"/>
            <a:ext cx="6092219" cy="3450613"/>
          </a:xfrm>
        </p:spPr>
        <p:txBody>
          <a:bodyPr>
            <a:normAutofit fontScale="92500" lnSpcReduction="10000"/>
          </a:bodyPr>
          <a:lstStyle/>
          <a:p>
            <a:r>
              <a:rPr lang="en-US" dirty="0"/>
              <a:t>We took the 2</a:t>
            </a:r>
            <a:r>
              <a:rPr lang="en-US" baseline="30000" dirty="0"/>
              <a:t>nd</a:t>
            </a:r>
            <a:r>
              <a:rPr lang="en-US" dirty="0"/>
              <a:t> breadboard to Motorola Semiconductor in Phoenix Summer, 1970.</a:t>
            </a:r>
          </a:p>
          <a:p>
            <a:r>
              <a:rPr lang="en-US" dirty="0"/>
              <a:t>Warwick agreed to have Motorola design the IC only asking for a 6-month market lead time until the IC was to be offered to other radio manufacturers.</a:t>
            </a:r>
          </a:p>
          <a:p>
            <a:r>
              <a:rPr lang="en-US" dirty="0"/>
              <a:t>Despite being told that my design was not practical (too complex for an IC), the first commercial IC was produced by Motorola less than one year later (See the chip photo on the right from the 1971 paper by Michael J. Gay)</a:t>
            </a:r>
          </a:p>
          <a:p>
            <a:pPr marL="0" indent="0">
              <a:buNone/>
            </a:pPr>
            <a:endParaRPr lang="en-US" dirty="0"/>
          </a:p>
        </p:txBody>
      </p:sp>
      <p:pic>
        <p:nvPicPr>
          <p:cNvPr id="6" name="Picture 5">
            <a:extLst>
              <a:ext uri="{FF2B5EF4-FFF2-40B4-BE49-F238E27FC236}">
                <a16:creationId xmlns:a16="http://schemas.microsoft.com/office/drawing/2014/main" id="{C3DA766A-4B09-40BC-9936-8A48AACAEE58}"/>
              </a:ext>
            </a:extLst>
          </p:cNvPr>
          <p:cNvPicPr>
            <a:picLocks noChangeAspect="1"/>
          </p:cNvPicPr>
          <p:nvPr/>
        </p:nvPicPr>
        <p:blipFill>
          <a:blip r:embed="rId3"/>
          <a:stretch>
            <a:fillRect/>
          </a:stretch>
        </p:blipFill>
        <p:spPr>
          <a:xfrm>
            <a:off x="7631175" y="860361"/>
            <a:ext cx="4294534" cy="3940234"/>
          </a:xfrm>
          <a:prstGeom prst="rect">
            <a:avLst/>
          </a:prstGeom>
        </p:spPr>
      </p:pic>
      <p:pic>
        <p:nvPicPr>
          <p:cNvPr id="17" name="Picture 16">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9" name="Straight Connector 18">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6427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7EEEA-FACA-4A84-A95D-8530A7C60539}"/>
              </a:ext>
            </a:extLst>
          </p:cNvPr>
          <p:cNvSpPr>
            <a:spLocks noGrp="1"/>
          </p:cNvSpPr>
          <p:nvPr>
            <p:ph type="title"/>
          </p:nvPr>
        </p:nvSpPr>
        <p:spPr/>
        <p:txBody>
          <a:bodyPr/>
          <a:lstStyle/>
          <a:p>
            <a:r>
              <a:rPr lang="en-US" dirty="0"/>
              <a:t>Bibliography</a:t>
            </a:r>
          </a:p>
        </p:txBody>
      </p:sp>
      <p:sp>
        <p:nvSpPr>
          <p:cNvPr id="3" name="Content Placeholder 2">
            <a:extLst>
              <a:ext uri="{FF2B5EF4-FFF2-40B4-BE49-F238E27FC236}">
                <a16:creationId xmlns:a16="http://schemas.microsoft.com/office/drawing/2014/main" id="{98EC903C-919A-4ADA-BA8D-4B661B6E1F37}"/>
              </a:ext>
            </a:extLst>
          </p:cNvPr>
          <p:cNvSpPr>
            <a:spLocks noGrp="1"/>
          </p:cNvSpPr>
          <p:nvPr>
            <p:ph idx="1"/>
          </p:nvPr>
        </p:nvSpPr>
        <p:spPr/>
        <p:txBody>
          <a:bodyPr>
            <a:normAutofit fontScale="85000" lnSpcReduction="20000"/>
          </a:bodyPr>
          <a:lstStyle/>
          <a:p>
            <a:r>
              <a:rPr lang="en-US" dirty="0"/>
              <a:t>"</a:t>
            </a:r>
            <a:r>
              <a:rPr lang="en-US" dirty="0">
                <a:hlinkClick r:id="rId3"/>
              </a:rPr>
              <a:t>On an </a:t>
            </a:r>
            <a:r>
              <a:rPr lang="en-US" dirty="0" err="1">
                <a:hlinkClick r:id="rId3"/>
              </a:rPr>
              <a:t>Inductorless</a:t>
            </a:r>
            <a:r>
              <a:rPr lang="en-US" dirty="0">
                <a:hlinkClick r:id="rId3"/>
              </a:rPr>
              <a:t> FM Stereo Demodulator Using a Phase Locked Loop</a:t>
            </a:r>
            <a:r>
              <a:rPr lang="en-US" dirty="0"/>
              <a:t>," in IEEE Transactions on Broadcast and Television Receivers, vol. BTR-16, no. 4, pp. 281-289, Nov. 1970.</a:t>
            </a:r>
          </a:p>
          <a:p>
            <a:r>
              <a:rPr lang="en-US" dirty="0"/>
              <a:t>J Denenberg, W Padgett, US Patent # </a:t>
            </a:r>
            <a:r>
              <a:rPr lang="en-US" dirty="0">
                <a:hlinkClick r:id="rId4"/>
              </a:rPr>
              <a:t>3,714,595</a:t>
            </a:r>
            <a:r>
              <a:rPr lang="en-US" dirty="0"/>
              <a:t>,  FM Stereo Demodulator ( Using a Phase Locked Loop ), issued 1973</a:t>
            </a:r>
          </a:p>
          <a:p>
            <a:r>
              <a:rPr lang="en-US" dirty="0"/>
              <a:t>M. J. Gay, "</a:t>
            </a:r>
            <a:r>
              <a:rPr lang="en-US" dirty="0">
                <a:hlinkClick r:id="rId5"/>
              </a:rPr>
              <a:t>A Monolithic Phase-Lock-Loop Stereo Decoder</a:t>
            </a:r>
            <a:r>
              <a:rPr lang="en-US" dirty="0"/>
              <a:t>," in IEEE Transactions on Broadcast and Television Receivers, vol. BTR-17, no. 4, pp. 270-276, Nov. 1971.</a:t>
            </a:r>
          </a:p>
          <a:p>
            <a:r>
              <a:rPr lang="en-US" dirty="0">
                <a:hlinkClick r:id="rId6"/>
              </a:rPr>
              <a:t>MC1309 </a:t>
            </a:r>
            <a:r>
              <a:rPr lang="en-US" dirty="0"/>
              <a:t>– Motorola Phase Lock Loop Stereo Demodulator Advanced Specification Sheet</a:t>
            </a:r>
          </a:p>
          <a:p>
            <a:r>
              <a:rPr lang="en-US" dirty="0"/>
              <a:t>A. J. Viterbi, "</a:t>
            </a:r>
            <a:r>
              <a:rPr lang="en-US" dirty="0">
                <a:hlinkClick r:id="rId7"/>
              </a:rPr>
              <a:t>Phase-locked loop dynamics in the presence of noise by Fokker-Planck techniques</a:t>
            </a:r>
            <a:r>
              <a:rPr lang="en-US" dirty="0"/>
              <a:t>," in Proceedings of the IEEE, vol. 51, no. 12, pp. 1737-1753, Dec. 1963.</a:t>
            </a:r>
          </a:p>
          <a:p>
            <a:r>
              <a:rPr lang="en-US" b="0" i="0" dirty="0">
                <a:solidFill>
                  <a:srgbClr val="202122"/>
                </a:solidFill>
                <a:effectLst/>
                <a:latin typeface="+mj-lt"/>
              </a:rPr>
              <a:t>A. J. Viterbi</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Principles of Coherent Communication</a:t>
            </a:r>
            <a:r>
              <a:rPr lang="en-US" b="0" i="0" dirty="0">
                <a:solidFill>
                  <a:srgbClr val="202122"/>
                </a:solidFill>
                <a:effectLst/>
                <a:latin typeface="Arial" panose="020B0604020202020204" pitchFamily="34" charset="0"/>
              </a:rPr>
              <a:t>, McGraw-Hill, New York, 1966.</a:t>
            </a:r>
          </a:p>
        </p:txBody>
      </p:sp>
      <p:sp>
        <p:nvSpPr>
          <p:cNvPr id="4" name="Slide Number Placeholder 3">
            <a:extLst>
              <a:ext uri="{FF2B5EF4-FFF2-40B4-BE49-F238E27FC236}">
                <a16:creationId xmlns:a16="http://schemas.microsoft.com/office/drawing/2014/main" id="{A6B7693F-5F5C-4107-AC5E-2134999D7066}"/>
              </a:ext>
            </a:extLst>
          </p:cNvPr>
          <p:cNvSpPr>
            <a:spLocks noGrp="1"/>
          </p:cNvSpPr>
          <p:nvPr>
            <p:ph type="sldNum" sz="quarter" idx="12"/>
          </p:nvPr>
        </p:nvSpPr>
        <p:spPr/>
        <p:txBody>
          <a:bodyPr/>
          <a:lstStyle/>
          <a:p>
            <a:fld id="{A2CA03F6-845D-4EAF-A70C-96DE7E2392A4}" type="slidenum">
              <a:rPr lang="en-US" smtClean="0"/>
              <a:t>15</a:t>
            </a:fld>
            <a:endParaRPr lang="en-US"/>
          </a:p>
        </p:txBody>
      </p:sp>
    </p:spTree>
    <p:extLst>
      <p:ext uri="{BB962C8B-B14F-4D97-AF65-F5344CB8AC3E}">
        <p14:creationId xmlns:p14="http://schemas.microsoft.com/office/powerpoint/2010/main" val="526315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E2B92-AF4E-4B71-9B29-56BE1EC790B9}"/>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962F8731-AEC0-46C4-A10A-001571D5E578}"/>
              </a:ext>
            </a:extLst>
          </p:cNvPr>
          <p:cNvSpPr>
            <a:spLocks noGrp="1"/>
          </p:cNvSpPr>
          <p:nvPr>
            <p:ph idx="1"/>
          </p:nvPr>
        </p:nvSpPr>
        <p:spPr/>
        <p:txBody>
          <a:bodyPr/>
          <a:lstStyle/>
          <a:p>
            <a:r>
              <a:rPr lang="en-US" dirty="0"/>
              <a:t>Introduction: Some context and history</a:t>
            </a:r>
          </a:p>
          <a:p>
            <a:r>
              <a:rPr lang="en-US" dirty="0"/>
              <a:t>Technical background</a:t>
            </a:r>
          </a:p>
          <a:p>
            <a:pPr lvl="1"/>
            <a:r>
              <a:rPr lang="en-US" dirty="0"/>
              <a:t>The Phase-Locked-Loop</a:t>
            </a:r>
          </a:p>
          <a:p>
            <a:pPr lvl="1"/>
            <a:r>
              <a:rPr lang="en-US" dirty="0"/>
              <a:t>FM and FM Stereo</a:t>
            </a:r>
          </a:p>
          <a:p>
            <a:r>
              <a:rPr lang="en-US" dirty="0"/>
              <a:t>Implementing FM Stereo (before my project)</a:t>
            </a:r>
          </a:p>
          <a:p>
            <a:r>
              <a:rPr lang="en-US" dirty="0"/>
              <a:t>Designing the PLL FM Stereo Demodulator</a:t>
            </a:r>
          </a:p>
          <a:p>
            <a:r>
              <a:rPr lang="en-US" dirty="0"/>
              <a:t>Conclusion: The impact of this work on consumer electronics</a:t>
            </a:r>
          </a:p>
        </p:txBody>
      </p:sp>
      <p:sp>
        <p:nvSpPr>
          <p:cNvPr id="6" name="Slide Number Placeholder 5">
            <a:extLst>
              <a:ext uri="{FF2B5EF4-FFF2-40B4-BE49-F238E27FC236}">
                <a16:creationId xmlns:a16="http://schemas.microsoft.com/office/drawing/2014/main" id="{D1C861A6-63F8-42B2-A415-68931CCC5B20}"/>
              </a:ext>
            </a:extLst>
          </p:cNvPr>
          <p:cNvSpPr>
            <a:spLocks noGrp="1"/>
          </p:cNvSpPr>
          <p:nvPr>
            <p:ph type="sldNum" sz="quarter" idx="12"/>
          </p:nvPr>
        </p:nvSpPr>
        <p:spPr/>
        <p:txBody>
          <a:bodyPr/>
          <a:lstStyle/>
          <a:p>
            <a:fld id="{A2CA03F6-845D-4EAF-A70C-96DE7E2392A4}" type="slidenum">
              <a:rPr lang="en-US" smtClean="0"/>
              <a:t>2</a:t>
            </a:fld>
            <a:endParaRPr lang="en-US"/>
          </a:p>
        </p:txBody>
      </p:sp>
    </p:spTree>
    <p:extLst>
      <p:ext uri="{BB962C8B-B14F-4D97-AF65-F5344CB8AC3E}">
        <p14:creationId xmlns:p14="http://schemas.microsoft.com/office/powerpoint/2010/main" val="1619901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030D4-BAEC-447B-8D01-EE63E66A1F83}"/>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8F72579D-FD27-435A-B9B2-758837E01CFF}"/>
              </a:ext>
            </a:extLst>
          </p:cNvPr>
          <p:cNvSpPr>
            <a:spLocks noGrp="1"/>
          </p:cNvSpPr>
          <p:nvPr>
            <p:ph idx="1"/>
          </p:nvPr>
        </p:nvSpPr>
        <p:spPr>
          <a:xfrm>
            <a:off x="1451579" y="2015732"/>
            <a:ext cx="9603275" cy="3742811"/>
          </a:xfrm>
        </p:spPr>
        <p:txBody>
          <a:bodyPr>
            <a:normAutofit lnSpcReduction="10000"/>
          </a:bodyPr>
          <a:lstStyle/>
          <a:p>
            <a:r>
              <a:rPr lang="en-US" dirty="0"/>
              <a:t>Warwick Electronics – Summers 1968 and 1969</a:t>
            </a:r>
          </a:p>
          <a:p>
            <a:r>
              <a:rPr lang="en-US" dirty="0"/>
              <a:t>My Assignment: </a:t>
            </a:r>
            <a:br>
              <a:rPr lang="en-US" dirty="0"/>
            </a:br>
            <a:r>
              <a:rPr lang="en-US" dirty="0"/>
              <a:t>Investigate application of the PLL to synchronize to the FM Stereo 19 kHz pilot tone </a:t>
            </a:r>
          </a:p>
          <a:p>
            <a:r>
              <a:rPr lang="en-US" dirty="0"/>
              <a:t>Summer 1968: </a:t>
            </a:r>
            <a:br>
              <a:rPr lang="en-US" dirty="0"/>
            </a:br>
            <a:r>
              <a:rPr lang="en-US" dirty="0"/>
              <a:t>Research PLL and FM Stereo technologies and build and test 1</a:t>
            </a:r>
            <a:r>
              <a:rPr lang="en-US" baseline="30000" dirty="0"/>
              <a:t>st</a:t>
            </a:r>
            <a:r>
              <a:rPr lang="en-US" dirty="0"/>
              <a:t> discrete prototype</a:t>
            </a:r>
          </a:p>
          <a:p>
            <a:r>
              <a:rPr lang="en-US" dirty="0"/>
              <a:t>Summer 1969</a:t>
            </a:r>
            <a:br>
              <a:rPr lang="en-US" dirty="0"/>
            </a:br>
            <a:r>
              <a:rPr lang="en-US" dirty="0"/>
              <a:t>Fixes for flaws in first prototype, build and test 2</a:t>
            </a:r>
            <a:r>
              <a:rPr lang="en-US" baseline="30000" dirty="0"/>
              <a:t>nd</a:t>
            </a:r>
            <a:r>
              <a:rPr lang="en-US" dirty="0"/>
              <a:t> Prototype, write 1970 BTR Paper </a:t>
            </a:r>
          </a:p>
          <a:p>
            <a:r>
              <a:rPr lang="en-US" dirty="0"/>
              <a:t>US Patent # 3,714,595 “Demodulator Using a Phase Locked Loop” </a:t>
            </a:r>
            <a:br>
              <a:rPr lang="en-US" dirty="0"/>
            </a:br>
            <a:r>
              <a:rPr lang="en-US" dirty="0"/>
              <a:t>applied for March 25, 1971, issued January 30, 1973</a:t>
            </a:r>
          </a:p>
        </p:txBody>
      </p:sp>
      <p:sp>
        <p:nvSpPr>
          <p:cNvPr id="8" name="Slide Number Placeholder 7">
            <a:extLst>
              <a:ext uri="{FF2B5EF4-FFF2-40B4-BE49-F238E27FC236}">
                <a16:creationId xmlns:a16="http://schemas.microsoft.com/office/drawing/2014/main" id="{614BB266-BA6F-4A3C-A272-A7F342E32B73}"/>
              </a:ext>
            </a:extLst>
          </p:cNvPr>
          <p:cNvSpPr>
            <a:spLocks noGrp="1"/>
          </p:cNvSpPr>
          <p:nvPr>
            <p:ph type="sldNum" sz="quarter" idx="12"/>
          </p:nvPr>
        </p:nvSpPr>
        <p:spPr/>
        <p:txBody>
          <a:bodyPr/>
          <a:lstStyle/>
          <a:p>
            <a:fld id="{A2CA03F6-845D-4EAF-A70C-96DE7E2392A4}" type="slidenum">
              <a:rPr lang="en-US" smtClean="0"/>
              <a:t>3</a:t>
            </a:fld>
            <a:endParaRPr lang="en-US"/>
          </a:p>
        </p:txBody>
      </p:sp>
    </p:spTree>
    <p:extLst>
      <p:ext uri="{BB962C8B-B14F-4D97-AF65-F5344CB8AC3E}">
        <p14:creationId xmlns:p14="http://schemas.microsoft.com/office/powerpoint/2010/main" val="3511662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AA442-2EC0-42EB-9A01-494A1ED1535C}"/>
              </a:ext>
            </a:extLst>
          </p:cNvPr>
          <p:cNvSpPr>
            <a:spLocks noGrp="1"/>
          </p:cNvSpPr>
          <p:nvPr>
            <p:ph type="title"/>
          </p:nvPr>
        </p:nvSpPr>
        <p:spPr/>
        <p:txBody>
          <a:bodyPr/>
          <a:lstStyle/>
          <a:p>
            <a:r>
              <a:rPr lang="en-US" dirty="0"/>
              <a:t>The Phase Locked Loop</a:t>
            </a:r>
          </a:p>
        </p:txBody>
      </p:sp>
      <p:sp>
        <p:nvSpPr>
          <p:cNvPr id="3" name="Content Placeholder 2">
            <a:extLst>
              <a:ext uri="{FF2B5EF4-FFF2-40B4-BE49-F238E27FC236}">
                <a16:creationId xmlns:a16="http://schemas.microsoft.com/office/drawing/2014/main" id="{BF20E334-6CCE-4268-9CB4-A5CEDB8D32D5}"/>
              </a:ext>
            </a:extLst>
          </p:cNvPr>
          <p:cNvSpPr>
            <a:spLocks noGrp="1"/>
          </p:cNvSpPr>
          <p:nvPr>
            <p:ph idx="1"/>
          </p:nvPr>
        </p:nvSpPr>
        <p:spPr>
          <a:xfrm>
            <a:off x="1451579" y="2015733"/>
            <a:ext cx="9603275" cy="3927868"/>
          </a:xfrm>
        </p:spPr>
        <p:txBody>
          <a:bodyPr>
            <a:normAutofit lnSpcReduction="10000"/>
          </a:bodyPr>
          <a:lstStyle/>
          <a:p>
            <a:r>
              <a:rPr lang="en-US" dirty="0"/>
              <a:t>History:</a:t>
            </a:r>
          </a:p>
          <a:p>
            <a:pPr lvl="1"/>
            <a:r>
              <a:rPr lang="en-US" dirty="0"/>
              <a:t>Described in 1932 by </a:t>
            </a:r>
            <a:r>
              <a:rPr lang="en-US" i="0" dirty="0">
                <a:solidFill>
                  <a:srgbClr val="202124"/>
                </a:solidFill>
                <a:effectLst/>
              </a:rPr>
              <a:t>Henri de </a:t>
            </a:r>
            <a:r>
              <a:rPr lang="en-US" i="0" dirty="0" err="1">
                <a:solidFill>
                  <a:srgbClr val="202124"/>
                </a:solidFill>
                <a:effectLst/>
              </a:rPr>
              <a:t>Bellescize</a:t>
            </a:r>
            <a:endParaRPr lang="en-US" i="0" dirty="0">
              <a:solidFill>
                <a:srgbClr val="202124"/>
              </a:solidFill>
              <a:effectLst/>
            </a:endParaRPr>
          </a:p>
          <a:p>
            <a:pPr lvl="1"/>
            <a:r>
              <a:rPr lang="en-US" dirty="0">
                <a:solidFill>
                  <a:srgbClr val="202124"/>
                </a:solidFill>
              </a:rPr>
              <a:t>Textbook, - </a:t>
            </a:r>
            <a:r>
              <a:rPr lang="en-US" b="0" i="0" dirty="0">
                <a:solidFill>
                  <a:srgbClr val="202122"/>
                </a:solidFill>
                <a:effectLst/>
              </a:rPr>
              <a:t>A. J. Viterbi, </a:t>
            </a:r>
            <a:r>
              <a:rPr lang="en-US" b="0" i="1" dirty="0">
                <a:solidFill>
                  <a:srgbClr val="202122"/>
                </a:solidFill>
                <a:effectLst/>
              </a:rPr>
              <a:t>Principles of Coherent Communication</a:t>
            </a:r>
            <a:r>
              <a:rPr lang="en-US" b="0" i="0" dirty="0">
                <a:solidFill>
                  <a:srgbClr val="202122"/>
                </a:solidFill>
                <a:effectLst/>
              </a:rPr>
              <a:t>, McGraw-Hill, New York, 1966</a:t>
            </a:r>
          </a:p>
          <a:p>
            <a:pPr lvl="1"/>
            <a:r>
              <a:rPr lang="en-US" dirty="0"/>
              <a:t>PLL IC - 1969 from </a:t>
            </a:r>
            <a:r>
              <a:rPr lang="en-US" dirty="0" err="1"/>
              <a:t>Signetics</a:t>
            </a:r>
            <a:endParaRPr lang="en-US" dirty="0"/>
          </a:p>
          <a:p>
            <a:r>
              <a:rPr lang="en-US" dirty="0"/>
              <a:t>The PLL is a Feedback Control System</a:t>
            </a:r>
          </a:p>
          <a:p>
            <a:pPr lvl="1"/>
            <a:r>
              <a:rPr lang="en-US" dirty="0"/>
              <a:t>Phase Comparator – multiply input by VCO output</a:t>
            </a:r>
          </a:p>
          <a:p>
            <a:pPr lvl="1"/>
            <a:r>
              <a:rPr lang="en-US" dirty="0"/>
              <a:t>Loop Filter – Produce DC* to control VCO frequency</a:t>
            </a:r>
          </a:p>
          <a:p>
            <a:pPr lvl="1"/>
            <a:r>
              <a:rPr lang="en-US" dirty="0"/>
              <a:t>VCO – produce AC at the desired frequency</a:t>
            </a:r>
          </a:p>
          <a:p>
            <a:pPr lvl="1"/>
            <a:r>
              <a:rPr lang="en-US" dirty="0"/>
              <a:t>Once “locked” acts as a narrow band tracking filter </a:t>
            </a:r>
          </a:p>
          <a:p>
            <a:r>
              <a:rPr lang="en-US" dirty="0"/>
              <a:t>Applications: FM Detection, Oscillator Synchronization, Frequency Synthesis, ….</a:t>
            </a:r>
          </a:p>
        </p:txBody>
      </p:sp>
      <p:pic>
        <p:nvPicPr>
          <p:cNvPr id="2050" name="Picture 2" descr="Phase-locked loop - Wikipedia">
            <a:extLst>
              <a:ext uri="{FF2B5EF4-FFF2-40B4-BE49-F238E27FC236}">
                <a16:creationId xmlns:a16="http://schemas.microsoft.com/office/drawing/2014/main" id="{BE143EA5-57EC-439D-86C2-8913243A0A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4429" y="-62525"/>
            <a:ext cx="3380425" cy="1997268"/>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43EEED29-E49E-4B93-AE6E-0C2037791DB8}"/>
              </a:ext>
            </a:extLst>
          </p:cNvPr>
          <p:cNvSpPr>
            <a:spLocks noGrp="1"/>
          </p:cNvSpPr>
          <p:nvPr>
            <p:ph type="sldNum" sz="quarter" idx="12"/>
          </p:nvPr>
        </p:nvSpPr>
        <p:spPr/>
        <p:txBody>
          <a:bodyPr/>
          <a:lstStyle/>
          <a:p>
            <a:fld id="{A2CA03F6-845D-4EAF-A70C-96DE7E2392A4}" type="slidenum">
              <a:rPr lang="en-US" smtClean="0"/>
              <a:t>4</a:t>
            </a:fld>
            <a:endParaRPr lang="en-US"/>
          </a:p>
        </p:txBody>
      </p:sp>
    </p:spTree>
    <p:extLst>
      <p:ext uri="{BB962C8B-B14F-4D97-AF65-F5344CB8AC3E}">
        <p14:creationId xmlns:p14="http://schemas.microsoft.com/office/powerpoint/2010/main" val="2463596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A042132-EF3E-4DCA-8B23-D054AFC9F8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C6561942-7576-4906-820D-5DBB2DEE7BE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DFF8A7FF-538B-412D-80AC-052465E96327}"/>
              </a:ext>
            </a:extLst>
          </p:cNvPr>
          <p:cNvSpPr>
            <a:spLocks noGrp="1"/>
          </p:cNvSpPr>
          <p:nvPr>
            <p:ph type="title"/>
          </p:nvPr>
        </p:nvSpPr>
        <p:spPr>
          <a:xfrm>
            <a:off x="1451579" y="804519"/>
            <a:ext cx="5550357" cy="1049235"/>
          </a:xfrm>
        </p:spPr>
        <p:txBody>
          <a:bodyPr>
            <a:normAutofit/>
          </a:bodyPr>
          <a:lstStyle/>
          <a:p>
            <a:r>
              <a:rPr lang="en-US" dirty="0"/>
              <a:t>FM Stereo</a:t>
            </a:r>
          </a:p>
        </p:txBody>
      </p:sp>
      <p:sp>
        <p:nvSpPr>
          <p:cNvPr id="75" name="Rectangle 74">
            <a:extLst>
              <a:ext uri="{FF2B5EF4-FFF2-40B4-BE49-F238E27FC236}">
                <a16:creationId xmlns:a16="http://schemas.microsoft.com/office/drawing/2014/main" id="{76E2642F-6025-4B22-A283-9B60F4765D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BF8F7CCC-EE4B-4F8B-BA89-823166D6B197}"/>
              </a:ext>
            </a:extLst>
          </p:cNvPr>
          <p:cNvSpPr>
            <a:spLocks noGrp="1"/>
          </p:cNvSpPr>
          <p:nvPr>
            <p:ph idx="1"/>
          </p:nvPr>
        </p:nvSpPr>
        <p:spPr>
          <a:xfrm>
            <a:off x="1451579" y="2015732"/>
            <a:ext cx="5550357" cy="3450613"/>
          </a:xfrm>
        </p:spPr>
        <p:txBody>
          <a:bodyPr>
            <a:normAutofit fontScale="92500"/>
          </a:bodyPr>
          <a:lstStyle/>
          <a:p>
            <a:r>
              <a:rPr lang="en-US" dirty="0"/>
              <a:t>FM varies the carrier frequency proportionally by the modulating audio. </a:t>
            </a:r>
          </a:p>
          <a:p>
            <a:r>
              <a:rPr lang="en-US" dirty="0"/>
              <a:t>FM Stereo (1961) US FCC adopted the GE/Zenith approach to multiplexing Left and Right audio channels.  A composite multiplexed signal is then used to FM the carrier.</a:t>
            </a:r>
          </a:p>
          <a:p>
            <a:r>
              <a:rPr lang="en-US" dirty="0"/>
              <a:t>You can view the stereo composite signal two ways: The upper picture shows the time domain view, The lower graph shows the frequency domain view.</a:t>
            </a:r>
          </a:p>
        </p:txBody>
      </p:sp>
      <p:grpSp>
        <p:nvGrpSpPr>
          <p:cNvPr id="77" name="Group 76">
            <a:extLst>
              <a:ext uri="{FF2B5EF4-FFF2-40B4-BE49-F238E27FC236}">
                <a16:creationId xmlns:a16="http://schemas.microsoft.com/office/drawing/2014/main" id="{447C2785-96A0-48E9-A4E1-3E0DD3C4B6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63259" y="583365"/>
            <a:chExt cx="4074533" cy="5181928"/>
          </a:xfrm>
        </p:grpSpPr>
        <p:sp>
          <p:nvSpPr>
            <p:cNvPr id="78" name="Rectangle 77">
              <a:extLst>
                <a:ext uri="{FF2B5EF4-FFF2-40B4-BE49-F238E27FC236}">
                  <a16:creationId xmlns:a16="http://schemas.microsoft.com/office/drawing/2014/main" id="{4719DBFA-503D-4176-91F9-F52649711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563365FB-D39D-4CCB-B9D7-70896EA52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1" name="Rectangle 80">
            <a:extLst>
              <a:ext uri="{FF2B5EF4-FFF2-40B4-BE49-F238E27FC236}">
                <a16:creationId xmlns:a16="http://schemas.microsoft.com/office/drawing/2014/main" id="{2D87176B-036A-46E9-88B6-B602D3C1CB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3869" y="976036"/>
            <a:ext cx="3122837" cy="4138331"/>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DA34BA0-4463-4A7F-AD40-49B339FF10FA}"/>
              </a:ext>
            </a:extLst>
          </p:cNvPr>
          <p:cNvPicPr>
            <a:picLocks noChangeAspect="1"/>
          </p:cNvPicPr>
          <p:nvPr/>
        </p:nvPicPr>
        <p:blipFill>
          <a:blip r:embed="rId3"/>
          <a:stretch>
            <a:fillRect/>
          </a:stretch>
        </p:blipFill>
        <p:spPr>
          <a:xfrm>
            <a:off x="8116373" y="1191511"/>
            <a:ext cx="2799103" cy="1700455"/>
          </a:xfrm>
          <a:prstGeom prst="rect">
            <a:avLst/>
          </a:prstGeom>
        </p:spPr>
      </p:pic>
      <p:pic>
        <p:nvPicPr>
          <p:cNvPr id="3074" name="Picture 2">
            <a:extLst>
              <a:ext uri="{FF2B5EF4-FFF2-40B4-BE49-F238E27FC236}">
                <a16:creationId xmlns:a16="http://schemas.microsoft.com/office/drawing/2014/main" id="{CB9E71DC-F994-4D14-B06F-4E6E90B7737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116373" y="3392334"/>
            <a:ext cx="2799103" cy="1329574"/>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2">
            <a:extLst>
              <a:ext uri="{FF2B5EF4-FFF2-40B4-BE49-F238E27FC236}">
                <a16:creationId xmlns:a16="http://schemas.microsoft.com/office/drawing/2014/main" id="{AC34D715-F6AF-42BD-B021-F46BF6B549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5" name="Straight Connector 84">
            <a:extLst>
              <a:ext uri="{FF2B5EF4-FFF2-40B4-BE49-F238E27FC236}">
                <a16:creationId xmlns:a16="http://schemas.microsoft.com/office/drawing/2014/main" id="{EA5196A3-0319-4C04-B5B6-D1359F52F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A25864A2-C45F-47D3-ABE7-371B50FF8872}"/>
              </a:ext>
            </a:extLst>
          </p:cNvPr>
          <p:cNvSpPr>
            <a:spLocks noGrp="1"/>
          </p:cNvSpPr>
          <p:nvPr>
            <p:ph type="sldNum" sz="quarter" idx="12"/>
          </p:nvPr>
        </p:nvSpPr>
        <p:spPr/>
        <p:txBody>
          <a:bodyPr/>
          <a:lstStyle/>
          <a:p>
            <a:fld id="{A2CA03F6-845D-4EAF-A70C-96DE7E2392A4}" type="slidenum">
              <a:rPr lang="en-US" smtClean="0"/>
              <a:t>5</a:t>
            </a:fld>
            <a:endParaRPr lang="en-US"/>
          </a:p>
        </p:txBody>
      </p:sp>
    </p:spTree>
    <p:extLst>
      <p:ext uri="{BB962C8B-B14F-4D97-AF65-F5344CB8AC3E}">
        <p14:creationId xmlns:p14="http://schemas.microsoft.com/office/powerpoint/2010/main" val="3390721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192D8-4CDD-44C0-8AA5-6EF8725E21F6}"/>
              </a:ext>
            </a:extLst>
          </p:cNvPr>
          <p:cNvSpPr>
            <a:spLocks noGrp="1"/>
          </p:cNvSpPr>
          <p:nvPr>
            <p:ph type="title"/>
          </p:nvPr>
        </p:nvSpPr>
        <p:spPr/>
        <p:txBody>
          <a:bodyPr>
            <a:normAutofit fontScale="90000"/>
          </a:bodyPr>
          <a:lstStyle/>
          <a:p>
            <a:r>
              <a:rPr lang="en-US" dirty="0"/>
              <a:t>Implementing FM Stereo before This Project:</a:t>
            </a:r>
            <a:br>
              <a:rPr lang="en-US" dirty="0"/>
            </a:br>
            <a:r>
              <a:rPr lang="en-US" dirty="0"/>
              <a:t>the Early 1960</a:t>
            </a:r>
            <a:r>
              <a:rPr lang="en-US" sz="2000" dirty="0"/>
              <a:t>s</a:t>
            </a:r>
            <a:r>
              <a:rPr lang="en-US" dirty="0"/>
              <a:t> </a:t>
            </a:r>
            <a:r>
              <a:rPr lang="en-US" sz="2200" dirty="0"/>
              <a:t>(note I was a teenager and used these  Tuners)</a:t>
            </a:r>
            <a:br>
              <a:rPr lang="en-US" dirty="0"/>
            </a:br>
            <a:endParaRPr lang="en-US" dirty="0"/>
          </a:p>
        </p:txBody>
      </p:sp>
      <p:sp>
        <p:nvSpPr>
          <p:cNvPr id="3" name="Content Placeholder 2">
            <a:extLst>
              <a:ext uri="{FF2B5EF4-FFF2-40B4-BE49-F238E27FC236}">
                <a16:creationId xmlns:a16="http://schemas.microsoft.com/office/drawing/2014/main" id="{12D3CCEE-C64E-4CEB-8272-EB34AE3D0FAC}"/>
              </a:ext>
            </a:extLst>
          </p:cNvPr>
          <p:cNvSpPr>
            <a:spLocks noGrp="1"/>
          </p:cNvSpPr>
          <p:nvPr>
            <p:ph idx="1"/>
          </p:nvPr>
        </p:nvSpPr>
        <p:spPr/>
        <p:txBody>
          <a:bodyPr>
            <a:normAutofit fontScale="92500" lnSpcReduction="20000"/>
          </a:bodyPr>
          <a:lstStyle/>
          <a:p>
            <a:r>
              <a:rPr lang="en-US" dirty="0"/>
              <a:t>These frequency domain implementations first demodulated the FM Stereo composite audio and output the composite without the de-emphasis filters to retain the multiplexed signal.</a:t>
            </a:r>
          </a:p>
          <a:p>
            <a:r>
              <a:rPr lang="en-US" dirty="0"/>
              <a:t>The 19 kHz tone was filtered (LC Tuned Circuits) amplified, distorted to create harmonics, and then a 38 kHz filter generated a 38 kHz local signal to use to demodulate the L-R audio. Usually by adding the regenerated 38 kHz sub carrier and envelope (peak) detection</a:t>
            </a:r>
            <a:br>
              <a:rPr lang="en-US" dirty="0"/>
            </a:br>
            <a:r>
              <a:rPr lang="en-US" dirty="0"/>
              <a:t>(Tuning the 2 or 3 LC filters is a difficult, interactive process)</a:t>
            </a:r>
          </a:p>
          <a:p>
            <a:r>
              <a:rPr lang="en-US" dirty="0"/>
              <a:t>The L+R audio was added to the demodulated L-R audio to get the left channel which was then de-emphasized and sent to the left channel amplifier</a:t>
            </a:r>
          </a:p>
          <a:p>
            <a:r>
              <a:rPr lang="en-US" dirty="0"/>
              <a:t>The L-R audio was subtracted from the L+R audio to get the right channel which was then de-emphasized and sent to the left channel amplifier</a:t>
            </a:r>
          </a:p>
          <a:p>
            <a:endParaRPr lang="en-US" dirty="0"/>
          </a:p>
        </p:txBody>
      </p:sp>
      <p:sp>
        <p:nvSpPr>
          <p:cNvPr id="4" name="Slide Number Placeholder 3">
            <a:extLst>
              <a:ext uri="{FF2B5EF4-FFF2-40B4-BE49-F238E27FC236}">
                <a16:creationId xmlns:a16="http://schemas.microsoft.com/office/drawing/2014/main" id="{EAB1BEA3-FA4B-426F-9F04-B430EA418C9E}"/>
              </a:ext>
            </a:extLst>
          </p:cNvPr>
          <p:cNvSpPr>
            <a:spLocks noGrp="1"/>
          </p:cNvSpPr>
          <p:nvPr>
            <p:ph type="sldNum" sz="quarter" idx="12"/>
          </p:nvPr>
        </p:nvSpPr>
        <p:spPr/>
        <p:txBody>
          <a:bodyPr/>
          <a:lstStyle/>
          <a:p>
            <a:fld id="{A2CA03F6-845D-4EAF-A70C-96DE7E2392A4}" type="slidenum">
              <a:rPr lang="en-US" smtClean="0"/>
              <a:t>6</a:t>
            </a:fld>
            <a:endParaRPr lang="en-US"/>
          </a:p>
        </p:txBody>
      </p:sp>
    </p:spTree>
    <p:extLst>
      <p:ext uri="{BB962C8B-B14F-4D97-AF65-F5344CB8AC3E}">
        <p14:creationId xmlns:p14="http://schemas.microsoft.com/office/powerpoint/2010/main" val="322901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ED2B910-B28F-4A54-B17C-8B7E5893A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545F118-1DF8-46A9-8A77-B3D9422CEA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98775"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A70B4A34-BB86-45EB-ADDD-B287FCCBFF21}"/>
              </a:ext>
            </a:extLst>
          </p:cNvPr>
          <p:cNvSpPr>
            <a:spLocks noGrp="1"/>
          </p:cNvSpPr>
          <p:nvPr>
            <p:ph type="title"/>
          </p:nvPr>
        </p:nvSpPr>
        <p:spPr>
          <a:xfrm>
            <a:off x="5196457" y="804519"/>
            <a:ext cx="5550357" cy="1049235"/>
          </a:xfrm>
        </p:spPr>
        <p:txBody>
          <a:bodyPr>
            <a:normAutofit/>
          </a:bodyPr>
          <a:lstStyle/>
          <a:p>
            <a:r>
              <a:rPr lang="en-US" sz="1800" dirty="0"/>
              <a:t>Implementing FM Stereo before This Project:</a:t>
            </a:r>
            <a:br>
              <a:rPr lang="en-US" sz="1800" dirty="0"/>
            </a:br>
            <a:br>
              <a:rPr lang="en-US" sz="1800" dirty="0"/>
            </a:br>
            <a:r>
              <a:rPr lang="en-US" sz="1800" dirty="0"/>
              <a:t>Late 1960</a:t>
            </a:r>
            <a:r>
              <a:rPr lang="en-US" sz="1800" cap="none" dirty="0"/>
              <a:t>s</a:t>
            </a:r>
            <a:r>
              <a:rPr lang="en-US" sz="1800" dirty="0"/>
              <a:t> </a:t>
            </a:r>
            <a:r>
              <a:rPr lang="en-US" sz="1600" dirty="0"/>
              <a:t>(Early FM Stereo Demodulator </a:t>
            </a:r>
            <a:r>
              <a:rPr lang="en-US" sz="1600" dirty="0" err="1"/>
              <a:t>Ic</a:t>
            </a:r>
            <a:r>
              <a:rPr lang="en-US" sz="1400" dirty="0" err="1"/>
              <a:t>s</a:t>
            </a:r>
            <a:r>
              <a:rPr lang="en-US" sz="1600" dirty="0"/>
              <a:t>)</a:t>
            </a:r>
            <a:endParaRPr lang="en-US" sz="2000" dirty="0"/>
          </a:p>
        </p:txBody>
      </p:sp>
      <p:sp>
        <p:nvSpPr>
          <p:cNvPr id="4" name="Slide Number Placeholder 3">
            <a:extLst>
              <a:ext uri="{FF2B5EF4-FFF2-40B4-BE49-F238E27FC236}">
                <a16:creationId xmlns:a16="http://schemas.microsoft.com/office/drawing/2014/main" id="{FD6920D4-EFE8-4198-98F0-0B9811FDA811}"/>
              </a:ext>
            </a:extLst>
          </p:cNvPr>
          <p:cNvSpPr>
            <a:spLocks noGrp="1"/>
          </p:cNvSpPr>
          <p:nvPr>
            <p:ph type="sldNum" sz="quarter" idx="12"/>
          </p:nvPr>
        </p:nvSpPr>
        <p:spPr>
          <a:xfrm>
            <a:off x="10910009" y="798973"/>
            <a:ext cx="811019" cy="503578"/>
          </a:xfrm>
        </p:spPr>
        <p:txBody>
          <a:bodyPr>
            <a:normAutofit/>
          </a:bodyPr>
          <a:lstStyle/>
          <a:p>
            <a:pPr algn="l">
              <a:lnSpc>
                <a:spcPct val="90000"/>
              </a:lnSpc>
              <a:spcAft>
                <a:spcPts val="600"/>
              </a:spcAft>
            </a:pPr>
            <a:fld id="{A2CA03F6-845D-4EAF-A70C-96DE7E2392A4}" type="slidenum">
              <a:rPr lang="en-US" smtClean="0"/>
              <a:pPr algn="l">
                <a:lnSpc>
                  <a:spcPct val="90000"/>
                </a:lnSpc>
                <a:spcAft>
                  <a:spcPts val="600"/>
                </a:spcAft>
              </a:pPr>
              <a:t>7</a:t>
            </a:fld>
            <a:endParaRPr lang="en-US"/>
          </a:p>
        </p:txBody>
      </p:sp>
      <p:sp>
        <p:nvSpPr>
          <p:cNvPr id="17" name="Rectangle 16">
            <a:extLst>
              <a:ext uri="{FF2B5EF4-FFF2-40B4-BE49-F238E27FC236}">
                <a16:creationId xmlns:a16="http://schemas.microsoft.com/office/drawing/2014/main" id="{7CAB7D27-148D-4082-B160-72FAD580D6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a:extLst>
              <a:ext uri="{FF2B5EF4-FFF2-40B4-BE49-F238E27FC236}">
                <a16:creationId xmlns:a16="http://schemas.microsoft.com/office/drawing/2014/main" id="{F98444A4-6F03-454B-9FED-773599015590}"/>
              </a:ext>
            </a:extLst>
          </p:cNvPr>
          <p:cNvPicPr>
            <a:picLocks noChangeAspect="1"/>
          </p:cNvPicPr>
          <p:nvPr/>
        </p:nvPicPr>
        <p:blipFill>
          <a:blip r:embed="rId3"/>
          <a:stretch>
            <a:fillRect/>
          </a:stretch>
        </p:blipFill>
        <p:spPr>
          <a:xfrm>
            <a:off x="632239" y="545313"/>
            <a:ext cx="4074836" cy="2363404"/>
          </a:xfrm>
          <a:prstGeom prst="rect">
            <a:avLst/>
          </a:prstGeom>
        </p:spPr>
      </p:pic>
      <p:pic>
        <p:nvPicPr>
          <p:cNvPr id="6" name="Picture 5">
            <a:extLst>
              <a:ext uri="{FF2B5EF4-FFF2-40B4-BE49-F238E27FC236}">
                <a16:creationId xmlns:a16="http://schemas.microsoft.com/office/drawing/2014/main" id="{42F03ABF-351F-4501-9305-E31CB4156EB2}"/>
              </a:ext>
            </a:extLst>
          </p:cNvPr>
          <p:cNvPicPr>
            <a:picLocks noChangeAspect="1"/>
          </p:cNvPicPr>
          <p:nvPr/>
        </p:nvPicPr>
        <p:blipFill>
          <a:blip r:embed="rId4"/>
          <a:stretch>
            <a:fillRect/>
          </a:stretch>
        </p:blipFill>
        <p:spPr>
          <a:xfrm>
            <a:off x="632239" y="3186972"/>
            <a:ext cx="4074836" cy="2393966"/>
          </a:xfrm>
          <a:prstGeom prst="rect">
            <a:avLst/>
          </a:prstGeom>
        </p:spPr>
      </p:pic>
      <p:sp>
        <p:nvSpPr>
          <p:cNvPr id="3" name="Content Placeholder 2">
            <a:extLst>
              <a:ext uri="{FF2B5EF4-FFF2-40B4-BE49-F238E27FC236}">
                <a16:creationId xmlns:a16="http://schemas.microsoft.com/office/drawing/2014/main" id="{44661772-D343-4574-8524-33E488F828F3}"/>
              </a:ext>
            </a:extLst>
          </p:cNvPr>
          <p:cNvSpPr>
            <a:spLocks noGrp="1"/>
          </p:cNvSpPr>
          <p:nvPr>
            <p:ph idx="1"/>
          </p:nvPr>
        </p:nvSpPr>
        <p:spPr>
          <a:xfrm>
            <a:off x="5196457" y="2015732"/>
            <a:ext cx="5548039" cy="3565206"/>
          </a:xfrm>
        </p:spPr>
        <p:txBody>
          <a:bodyPr>
            <a:normAutofit lnSpcReduction="10000"/>
          </a:bodyPr>
          <a:lstStyle/>
          <a:p>
            <a:pPr>
              <a:lnSpc>
                <a:spcPct val="110000"/>
              </a:lnSpc>
            </a:pPr>
            <a:r>
              <a:rPr lang="en-US" sz="1800" dirty="0"/>
              <a:t>The extraction of 19 kHz and generation of 38 kHz done as before (Still the same tuning issues)</a:t>
            </a:r>
          </a:p>
          <a:p>
            <a:pPr>
              <a:lnSpc>
                <a:spcPct val="110000"/>
              </a:lnSpc>
            </a:pPr>
            <a:r>
              <a:rPr lang="en-US" sz="1800" dirty="0"/>
              <a:t>Now the demodulation is done by a switching matrix using a time domain view of the composite signal. This yields stronger audio signals than peak (envelope) detection.</a:t>
            </a:r>
          </a:p>
          <a:p>
            <a:pPr>
              <a:lnSpc>
                <a:spcPct val="110000"/>
              </a:lnSpc>
            </a:pPr>
            <a:r>
              <a:rPr lang="en-US" sz="1800" dirty="0"/>
              <a:t>A</a:t>
            </a:r>
            <a:r>
              <a:rPr lang="en-US" sz="1800" baseline="-25000" dirty="0"/>
              <a:t>1</a:t>
            </a:r>
            <a:r>
              <a:rPr lang="en-US" sz="1800" dirty="0"/>
              <a:t> ~ R - L*(</a:t>
            </a:r>
            <a:r>
              <a:rPr lang="el-GR" sz="1800" dirty="0"/>
              <a:t>π</a:t>
            </a:r>
            <a:r>
              <a:rPr lang="en-US" sz="1800" dirty="0"/>
              <a:t> – 2)/(</a:t>
            </a:r>
            <a:r>
              <a:rPr lang="el-GR" sz="1800" dirty="0"/>
              <a:t>π</a:t>
            </a:r>
            <a:r>
              <a:rPr lang="en-US" sz="1800" dirty="0"/>
              <a:t> + 2)</a:t>
            </a:r>
          </a:p>
          <a:p>
            <a:pPr>
              <a:lnSpc>
                <a:spcPct val="110000"/>
              </a:lnSpc>
            </a:pPr>
            <a:r>
              <a:rPr lang="en-US" sz="1800" dirty="0"/>
              <a:t>A</a:t>
            </a:r>
            <a:r>
              <a:rPr lang="en-US" sz="1800" baseline="-25000" dirty="0"/>
              <a:t>2</a:t>
            </a:r>
            <a:r>
              <a:rPr lang="en-US" sz="1800" dirty="0"/>
              <a:t> - L + R*(</a:t>
            </a:r>
            <a:r>
              <a:rPr lang="el-GR" sz="1800" dirty="0"/>
              <a:t>π</a:t>
            </a:r>
            <a:r>
              <a:rPr lang="en-US" sz="1800" dirty="0"/>
              <a:t> – 2)/(</a:t>
            </a:r>
            <a:r>
              <a:rPr lang="el-GR" sz="1800" dirty="0"/>
              <a:t>π</a:t>
            </a:r>
            <a:r>
              <a:rPr lang="en-US" sz="1800" dirty="0"/>
              <a:t> + 2)</a:t>
            </a:r>
          </a:p>
          <a:p>
            <a:pPr>
              <a:lnSpc>
                <a:spcPct val="110000"/>
              </a:lnSpc>
            </a:pPr>
            <a:r>
              <a:rPr lang="en-US" sz="1800" dirty="0"/>
              <a:t>Now accurately matrixing these can get good stereo separation is easy via matched resistors in the IC</a:t>
            </a:r>
          </a:p>
        </p:txBody>
      </p:sp>
      <p:pic>
        <p:nvPicPr>
          <p:cNvPr id="19" name="Picture 18">
            <a:extLst>
              <a:ext uri="{FF2B5EF4-FFF2-40B4-BE49-F238E27FC236}">
                <a16:creationId xmlns:a16="http://schemas.microsoft.com/office/drawing/2014/main" id="{CD88FC76-F691-462A-BCF9-0BA4F5DE6D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1" name="Straight Connector 20">
            <a:extLst>
              <a:ext uri="{FF2B5EF4-FFF2-40B4-BE49-F238E27FC236}">
                <a16:creationId xmlns:a16="http://schemas.microsoft.com/office/drawing/2014/main" id="{33204A7E-B7E9-42D0-9DC4-B82FDC8C4B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3420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4BE214B-2C92-47AF-8D90-698211103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186D07CD-E0E5-42ED-BA28-6CB6ADC3B0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A0D04E95-7CD7-40D2-8F32-09A9893E30DB}"/>
              </a:ext>
            </a:extLst>
          </p:cNvPr>
          <p:cNvSpPr>
            <a:spLocks noGrp="1"/>
          </p:cNvSpPr>
          <p:nvPr>
            <p:ph type="title"/>
          </p:nvPr>
        </p:nvSpPr>
        <p:spPr>
          <a:xfrm>
            <a:off x="1451580" y="804520"/>
            <a:ext cx="5550355" cy="1049235"/>
          </a:xfrm>
        </p:spPr>
        <p:txBody>
          <a:bodyPr>
            <a:normAutofit/>
          </a:bodyPr>
          <a:lstStyle/>
          <a:p>
            <a:r>
              <a:rPr lang="en-US" dirty="0"/>
              <a:t>Summer 1968: The first Discrete Breadboard</a:t>
            </a:r>
          </a:p>
        </p:txBody>
      </p:sp>
      <p:sp>
        <p:nvSpPr>
          <p:cNvPr id="4" name="Slide Number Placeholder 3">
            <a:extLst>
              <a:ext uri="{FF2B5EF4-FFF2-40B4-BE49-F238E27FC236}">
                <a16:creationId xmlns:a16="http://schemas.microsoft.com/office/drawing/2014/main" id="{68FBF9A0-5F67-4499-9BC8-D7B2C246E0C2}"/>
              </a:ext>
            </a:extLst>
          </p:cNvPr>
          <p:cNvSpPr>
            <a:spLocks noGrp="1"/>
          </p:cNvSpPr>
          <p:nvPr>
            <p:ph type="sldNum" sz="quarter" idx="12"/>
          </p:nvPr>
        </p:nvSpPr>
        <p:spPr>
          <a:xfrm>
            <a:off x="480060" y="798973"/>
            <a:ext cx="811019" cy="503578"/>
          </a:xfrm>
        </p:spPr>
        <p:txBody>
          <a:bodyPr>
            <a:normAutofit/>
          </a:bodyPr>
          <a:lstStyle/>
          <a:p>
            <a:pPr>
              <a:lnSpc>
                <a:spcPct val="90000"/>
              </a:lnSpc>
              <a:spcAft>
                <a:spcPts val="600"/>
              </a:spcAft>
            </a:pPr>
            <a:fld id="{A2CA03F6-845D-4EAF-A70C-96DE7E2392A4}" type="slidenum">
              <a:rPr lang="en-US" smtClean="0"/>
              <a:pPr>
                <a:lnSpc>
                  <a:spcPct val="90000"/>
                </a:lnSpc>
                <a:spcAft>
                  <a:spcPts val="600"/>
                </a:spcAft>
              </a:pPr>
              <a:t>8</a:t>
            </a:fld>
            <a:endParaRPr lang="en-US"/>
          </a:p>
        </p:txBody>
      </p:sp>
      <p:sp>
        <p:nvSpPr>
          <p:cNvPr id="15" name="Rectangle 14">
            <a:extLst>
              <a:ext uri="{FF2B5EF4-FFF2-40B4-BE49-F238E27FC236}">
                <a16:creationId xmlns:a16="http://schemas.microsoft.com/office/drawing/2014/main" id="{369A020F-4984-4DD0-898A-B60A4882B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AE43BFAA-6F59-43BB-8FEC-020FF7BA35E1}"/>
              </a:ext>
            </a:extLst>
          </p:cNvPr>
          <p:cNvSpPr>
            <a:spLocks noGrp="1"/>
          </p:cNvSpPr>
          <p:nvPr>
            <p:ph idx="1"/>
          </p:nvPr>
        </p:nvSpPr>
        <p:spPr>
          <a:xfrm>
            <a:off x="1451580" y="2015732"/>
            <a:ext cx="5550355" cy="3450613"/>
          </a:xfrm>
        </p:spPr>
        <p:txBody>
          <a:bodyPr>
            <a:normAutofit/>
          </a:bodyPr>
          <a:lstStyle/>
          <a:p>
            <a:r>
              <a:rPr lang="en-US" dirty="0"/>
              <a:t>I ran the PLL VCO at 76 kHz (free running frequency) so that when divided by two (using an FF) the resulting 38 kHz square wave had an exact 50/50 duty cycle</a:t>
            </a:r>
          </a:p>
          <a:p>
            <a:r>
              <a:rPr lang="en-US" dirty="0"/>
              <a:t>Dividing by two again yielded a 50/50 duty cycle 19 kHz for the local phase detector input.</a:t>
            </a:r>
          </a:p>
          <a:p>
            <a:r>
              <a:rPr lang="en-US" dirty="0"/>
              <a:t>Now we can do the phase detection using stacked differential amplifiers.</a:t>
            </a:r>
          </a:p>
          <a:p>
            <a:endParaRPr lang="en-US" dirty="0"/>
          </a:p>
        </p:txBody>
      </p:sp>
      <p:grpSp>
        <p:nvGrpSpPr>
          <p:cNvPr id="17" name="Group 16">
            <a:extLst>
              <a:ext uri="{FF2B5EF4-FFF2-40B4-BE49-F238E27FC236}">
                <a16:creationId xmlns:a16="http://schemas.microsoft.com/office/drawing/2014/main" id="{A3761B47-AE33-47C9-9636-19D4B313F2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77388" y="482171"/>
            <a:chExt cx="4074533" cy="5149101"/>
          </a:xfrm>
        </p:grpSpPr>
        <p:sp>
          <p:nvSpPr>
            <p:cNvPr id="18" name="Rectangle 17">
              <a:extLst>
                <a:ext uri="{FF2B5EF4-FFF2-40B4-BE49-F238E27FC236}">
                  <a16:creationId xmlns:a16="http://schemas.microsoft.com/office/drawing/2014/main" id="{9E204B78-8026-4E1E-9C59-5F523ECDD2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DDEB6F1-F54D-4345-B8DF-72D72C71EC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4380F474-D468-4F2F-8BE9-F343F8D1A9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1624" y="977965"/>
            <a:ext cx="3119444"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85851A2-D20F-429E-BCB0-99F6E1B18D69}"/>
              </a:ext>
            </a:extLst>
          </p:cNvPr>
          <p:cNvPicPr>
            <a:picLocks noChangeAspect="1"/>
          </p:cNvPicPr>
          <p:nvPr/>
        </p:nvPicPr>
        <p:blipFill>
          <a:blip r:embed="rId3"/>
          <a:stretch>
            <a:fillRect/>
          </a:stretch>
        </p:blipFill>
        <p:spPr>
          <a:xfrm>
            <a:off x="8116373" y="1649879"/>
            <a:ext cx="2799103" cy="2799103"/>
          </a:xfrm>
          <a:prstGeom prst="rect">
            <a:avLst/>
          </a:prstGeom>
        </p:spPr>
      </p:pic>
      <p:pic>
        <p:nvPicPr>
          <p:cNvPr id="23" name="Picture 22">
            <a:extLst>
              <a:ext uri="{FF2B5EF4-FFF2-40B4-BE49-F238E27FC236}">
                <a16:creationId xmlns:a16="http://schemas.microsoft.com/office/drawing/2014/main" id="{D757EBBD-8611-41C1-8124-C151D0957DB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5" name="Straight Connector 24">
            <a:extLst>
              <a:ext uri="{FF2B5EF4-FFF2-40B4-BE49-F238E27FC236}">
                <a16:creationId xmlns:a16="http://schemas.microsoft.com/office/drawing/2014/main" id="{E40D0D8B-2D5E-48A4-BBD5-8CB09A86A6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5000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0419CA0-BFB4-4390-AB8F-5DBFCA45D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5CF4C623-16D7-4722-8EFB-A5B0E3BC07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2E3CC5A3-0013-4594-8CDF-170CABE9D167}"/>
              </a:ext>
            </a:extLst>
          </p:cNvPr>
          <p:cNvSpPr>
            <a:spLocks noGrp="1"/>
          </p:cNvSpPr>
          <p:nvPr>
            <p:ph type="title"/>
          </p:nvPr>
        </p:nvSpPr>
        <p:spPr>
          <a:xfrm>
            <a:off x="1451580" y="804520"/>
            <a:ext cx="5550355" cy="1049235"/>
          </a:xfrm>
        </p:spPr>
        <p:txBody>
          <a:bodyPr>
            <a:normAutofit/>
          </a:bodyPr>
          <a:lstStyle/>
          <a:p>
            <a:r>
              <a:rPr lang="en-US" dirty="0"/>
              <a:t>First breadboard </a:t>
            </a:r>
            <a:br>
              <a:rPr lang="en-US" dirty="0"/>
            </a:br>
            <a:r>
              <a:rPr lang="en-US" dirty="0"/>
              <a:t>(1968 continued)</a:t>
            </a:r>
          </a:p>
        </p:txBody>
      </p:sp>
      <p:sp>
        <p:nvSpPr>
          <p:cNvPr id="4" name="Slide Number Placeholder 3">
            <a:extLst>
              <a:ext uri="{FF2B5EF4-FFF2-40B4-BE49-F238E27FC236}">
                <a16:creationId xmlns:a16="http://schemas.microsoft.com/office/drawing/2014/main" id="{B1D79E3F-C097-4CE7-A151-6ABD930DB47E}"/>
              </a:ext>
            </a:extLst>
          </p:cNvPr>
          <p:cNvSpPr>
            <a:spLocks noGrp="1"/>
          </p:cNvSpPr>
          <p:nvPr>
            <p:ph type="sldNum" sz="quarter" idx="12"/>
          </p:nvPr>
        </p:nvSpPr>
        <p:spPr>
          <a:xfrm>
            <a:off x="480060" y="798973"/>
            <a:ext cx="811019" cy="503578"/>
          </a:xfrm>
        </p:spPr>
        <p:txBody>
          <a:bodyPr>
            <a:normAutofit/>
          </a:bodyPr>
          <a:lstStyle/>
          <a:p>
            <a:pPr>
              <a:lnSpc>
                <a:spcPct val="90000"/>
              </a:lnSpc>
              <a:spcAft>
                <a:spcPts val="600"/>
              </a:spcAft>
            </a:pPr>
            <a:fld id="{A2CA03F6-845D-4EAF-A70C-96DE7E2392A4}" type="slidenum">
              <a:rPr lang="en-US" smtClean="0"/>
              <a:pPr>
                <a:lnSpc>
                  <a:spcPct val="90000"/>
                </a:lnSpc>
                <a:spcAft>
                  <a:spcPts val="600"/>
                </a:spcAft>
              </a:pPr>
              <a:t>9</a:t>
            </a:fld>
            <a:endParaRPr lang="en-US"/>
          </a:p>
        </p:txBody>
      </p:sp>
      <p:sp>
        <p:nvSpPr>
          <p:cNvPr id="15" name="Rectangle 14">
            <a:extLst>
              <a:ext uri="{FF2B5EF4-FFF2-40B4-BE49-F238E27FC236}">
                <a16:creationId xmlns:a16="http://schemas.microsoft.com/office/drawing/2014/main" id="{596E9C81-ACBE-459E-A7D5-2BB824B68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1895A091-B62C-4D7C-90F3-8A7A6E7C04BF}"/>
              </a:ext>
            </a:extLst>
          </p:cNvPr>
          <p:cNvSpPr>
            <a:spLocks noGrp="1"/>
          </p:cNvSpPr>
          <p:nvPr>
            <p:ph idx="1"/>
          </p:nvPr>
        </p:nvSpPr>
        <p:spPr>
          <a:xfrm>
            <a:off x="1451580" y="2015732"/>
            <a:ext cx="5550355" cy="3450613"/>
          </a:xfrm>
        </p:spPr>
        <p:txBody>
          <a:bodyPr>
            <a:normAutofit fontScale="92500" lnSpcReduction="20000"/>
          </a:bodyPr>
          <a:lstStyle/>
          <a:p>
            <a:r>
              <a:rPr lang="en-US" dirty="0"/>
              <a:t>Now use the synchronized 38 kHz square wave to demodulate the stereo channels</a:t>
            </a:r>
          </a:p>
          <a:p>
            <a:r>
              <a:rPr lang="en-US" dirty="0"/>
              <a:t>Again, carefully matched resistors (to do the matrixing) and matched transistor pairs in an RCA IC to build another multiplier.</a:t>
            </a:r>
          </a:p>
          <a:p>
            <a:r>
              <a:rPr lang="en-US" dirty="0"/>
              <a:t>Testing showed a working stereo demodulator, but it had some distortion problems due to phase jitter, these problems would take some time to understand, So solutions were left for the following summer.</a:t>
            </a:r>
          </a:p>
        </p:txBody>
      </p:sp>
      <p:grpSp>
        <p:nvGrpSpPr>
          <p:cNvPr id="17" name="Group 16">
            <a:extLst>
              <a:ext uri="{FF2B5EF4-FFF2-40B4-BE49-F238E27FC236}">
                <a16:creationId xmlns:a16="http://schemas.microsoft.com/office/drawing/2014/main" id="{CEBDCB18-ABE5-43B0-8B68-89FEDAECB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63259" y="583365"/>
            <a:chExt cx="4074533" cy="5181928"/>
          </a:xfrm>
        </p:grpSpPr>
        <p:sp>
          <p:nvSpPr>
            <p:cNvPr id="18" name="Rectangle 17">
              <a:extLst>
                <a:ext uri="{FF2B5EF4-FFF2-40B4-BE49-F238E27FC236}">
                  <a16:creationId xmlns:a16="http://schemas.microsoft.com/office/drawing/2014/main" id="{483C65C6-7268-490D-B4A8-927D45FAB6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33D4A5-82E5-43A0-9FF0-81B7AC16CD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87BE9B27-360F-4DD3-8A74-D56922C0A740}"/>
              </a:ext>
            </a:extLst>
          </p:cNvPr>
          <p:cNvPicPr>
            <a:picLocks noChangeAspect="1"/>
          </p:cNvPicPr>
          <p:nvPr/>
        </p:nvPicPr>
        <p:blipFill rotWithShape="1">
          <a:blip r:embed="rId3"/>
          <a:srcRect l="2418" r="4159" b="-4"/>
          <a:stretch/>
        </p:blipFill>
        <p:spPr>
          <a:xfrm>
            <a:off x="8116373" y="1116345"/>
            <a:ext cx="2799103" cy="3866172"/>
          </a:xfrm>
          <a:prstGeom prst="rect">
            <a:avLst/>
          </a:prstGeom>
        </p:spPr>
      </p:pic>
      <p:pic>
        <p:nvPicPr>
          <p:cNvPr id="21" name="Picture 20">
            <a:extLst>
              <a:ext uri="{FF2B5EF4-FFF2-40B4-BE49-F238E27FC236}">
                <a16:creationId xmlns:a16="http://schemas.microsoft.com/office/drawing/2014/main" id="{08EC5C75-E28F-4899-9C2E-39431B82B7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3" name="Straight Connector 22">
            <a:extLst>
              <a:ext uri="{FF2B5EF4-FFF2-40B4-BE49-F238E27FC236}">
                <a16:creationId xmlns:a16="http://schemas.microsoft.com/office/drawing/2014/main" id="{46AAE0A1-60AD-4190-B85D-2DD8148369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486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776</TotalTime>
  <Words>2242</Words>
  <Application>Microsoft Office PowerPoint</Application>
  <PresentationFormat>Widescreen</PresentationFormat>
  <Paragraphs>140</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Gill Sans MT</vt:lpstr>
      <vt:lpstr>Gallery</vt:lpstr>
      <vt:lpstr>Designing A Phase-Locked-Loop FM Stereo Demodulator</vt:lpstr>
      <vt:lpstr>Agenda</vt:lpstr>
      <vt:lpstr>Introduction</vt:lpstr>
      <vt:lpstr>The Phase Locked Loop</vt:lpstr>
      <vt:lpstr>FM Stereo</vt:lpstr>
      <vt:lpstr>Implementing FM Stereo before This Project: the Early 1960s (note I was a teenager and used these  Tuners) </vt:lpstr>
      <vt:lpstr>Implementing FM Stereo before This Project:  Late 1960s (Early FM Stereo Demodulator Ics)</vt:lpstr>
      <vt:lpstr>Summer 1968: The first Discrete Breadboard</vt:lpstr>
      <vt:lpstr>First breadboard  (1968 continued)</vt:lpstr>
      <vt:lpstr>The Second Breadboard</vt:lpstr>
      <vt:lpstr>Stereo Demodulator performance</vt:lpstr>
      <vt:lpstr>Conclusions</vt:lpstr>
      <vt:lpstr>Breadboard Schematic</vt:lpstr>
      <vt:lpstr>Epilog</vt:lpstr>
      <vt:lpstr>Bibliography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A Phase-Locked-Loop FM Stereo Demodulator</dc:title>
  <dc:creator>Jeffrey Denenberg</dc:creator>
  <cp:lastModifiedBy>Jeffrey Denenberg</cp:lastModifiedBy>
  <cp:revision>18</cp:revision>
  <dcterms:created xsi:type="dcterms:W3CDTF">2022-04-17T15:29:24Z</dcterms:created>
  <dcterms:modified xsi:type="dcterms:W3CDTF">2023-10-11T23:20:31Z</dcterms:modified>
</cp:coreProperties>
</file>